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7" r:id="rId2"/>
    <p:sldId id="323" r:id="rId3"/>
    <p:sldId id="257" r:id="rId4"/>
    <p:sldId id="324" r:id="rId5"/>
    <p:sldId id="258" r:id="rId6"/>
    <p:sldId id="322" r:id="rId7"/>
    <p:sldId id="326" r:id="rId8"/>
    <p:sldId id="325" r:id="rId9"/>
    <p:sldId id="329" r:id="rId10"/>
    <p:sldId id="318" r:id="rId11"/>
    <p:sldId id="321" r:id="rId12"/>
    <p:sldId id="327" r:id="rId13"/>
    <p:sldId id="319" r:id="rId14"/>
    <p:sldId id="330" r:id="rId15"/>
    <p:sldId id="294" r:id="rId16"/>
  </p:sldIdLst>
  <p:sldSz cx="9144000" cy="5143500" type="screen16x9"/>
  <p:notesSz cx="6865938" cy="9998075"/>
  <p:embeddedFontLst>
    <p:embeddedFont>
      <p:font typeface="Arial Unicode MS" panose="020B0604020202020204" pitchFamily="34" charset="-128"/>
      <p:regular r:id="rId19"/>
    </p:embeddedFont>
    <p:embeddedFont>
      <p:font typeface="Muli" panose="020B0604020202020204" charset="0"/>
      <p:regular r:id="rId20"/>
      <p:italic r:id="rId21"/>
    </p:embeddedFont>
    <p:embeddedFont>
      <p:font typeface="Arv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AD433D-325A-4370-BD54-BC55AE366280}">
  <a:tblStyle styleId="{F2AD433D-325A-4370-BD54-BC55AE36628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4" autoAdjust="0"/>
    <p:restoredTop sz="94933" autoAdjust="0"/>
  </p:normalViewPr>
  <p:slideViewPr>
    <p:cSldViewPr>
      <p:cViewPr>
        <p:scale>
          <a:sx n="106" d="100"/>
          <a:sy n="106" d="100"/>
        </p:scale>
        <p:origin x="-9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6412435655298"/>
          <c:y val="0.16818691047112833"/>
          <c:w val="0.7941640743621079"/>
          <c:h val="0.6390953381153374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8BAB42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A2-4B61-9EC3-BAAC8C89FE0A}"/>
              </c:ext>
            </c:extLst>
          </c:dPt>
          <c:dPt>
            <c:idx val="1"/>
            <c:bubble3D val="0"/>
            <c:spPr>
              <a:solidFill>
                <a:srgbClr val="963334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A2-4B61-9EC3-BAAC8C89FE0A}"/>
              </c:ext>
            </c:extLst>
          </c:dPt>
          <c:dLbls>
            <c:dLbl>
              <c:idx val="0"/>
              <c:layout>
                <c:manualLayout>
                  <c:x val="-0.19394783789855802"/>
                  <c:y val="2.350233416954700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40.70%</a:t>
                    </a:r>
                  </a:p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(46)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A2-4B61-9EC3-BAAC8C89FE0A}"/>
                </c:ext>
              </c:extLst>
            </c:dLbl>
            <c:dLbl>
              <c:idx val="1"/>
              <c:layout>
                <c:manualLayout>
                  <c:x val="0.23959733158355206"/>
                  <c:y val="-0.105625916477512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59.30%</a:t>
                    </a:r>
                  </a:p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(67)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A2-4B61-9EC3-BAAC8C89F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Hoja1!$C$4:$D$4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Hoja1!$C$5:$D$5</c:f>
              <c:numCache>
                <c:formatCode>0.00%</c:formatCode>
                <c:ptCount val="2"/>
                <c:pt idx="0">
                  <c:v>0.40699999999999997</c:v>
                </c:pt>
                <c:pt idx="1">
                  <c:v>0.59299999999999997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A2-4B61-9EC3-BAAC8C89F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400" b="1" baseline="0">
                <a:solidFill>
                  <a:schemeClr val="accent1"/>
                </a:solidFill>
              </a:defRPr>
            </a:pPr>
            <a:endParaRPr lang="es-PE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chemeClr val="accent1"/>
                </a:solidFill>
              </a:defRPr>
            </a:pPr>
            <a:endParaRPr lang="es-PE"/>
          </a:p>
        </c:txPr>
      </c:legendEntry>
      <c:layout>
        <c:manualLayout>
          <c:xMode val="edge"/>
          <c:yMode val="edge"/>
          <c:x val="0.23861300879532479"/>
          <c:y val="0.83686559984721476"/>
          <c:w val="0.58920073695515318"/>
          <c:h val="7.2079387039752529E-2"/>
        </c:manualLayout>
      </c:layout>
      <c:overlay val="0"/>
      <c:txPr>
        <a:bodyPr/>
        <a:lstStyle/>
        <a:p>
          <a:pPr>
            <a:defRPr sz="1400" baseline="0">
              <a:solidFill>
                <a:schemeClr val="accent1"/>
              </a:solidFill>
            </a:defRPr>
          </a:pPr>
          <a:endParaRPr lang="es-PE"/>
        </a:p>
      </c:txPr>
    </c:legend>
    <c:plotVisOnly val="1"/>
    <c:dispBlanksAs val="gap"/>
    <c:showDLblsOverMax val="0"/>
  </c:chart>
  <c:spPr>
    <a:solidFill>
      <a:srgbClr val="D89F39">
        <a:lumMod val="20000"/>
        <a:lumOff val="80000"/>
      </a:srgbClr>
    </a:solidFill>
  </c:spPr>
  <c:txPr>
    <a:bodyPr/>
    <a:lstStyle/>
    <a:p>
      <a:pPr>
        <a:defRPr baseline="0">
          <a:solidFill>
            <a:srgbClr val="0070C0"/>
          </a:solidFill>
        </a:defRPr>
      </a:pPr>
      <a:endParaRPr lang="es-P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63334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FA-40CB-B507-D5F4A138AF2A}"/>
              </c:ext>
            </c:extLst>
          </c:dPt>
          <c:dPt>
            <c:idx val="1"/>
            <c:invertIfNegative val="0"/>
            <c:bubble3D val="0"/>
            <c:spPr>
              <a:solidFill>
                <a:srgbClr val="8BAB42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FA-40CB-B507-D5F4A138AF2A}"/>
              </c:ext>
            </c:extLst>
          </c:dPt>
          <c:dLbls>
            <c:dLbl>
              <c:idx val="0"/>
              <c:layout>
                <c:manualLayout>
                  <c:x val="-4.0686584511802635E-3"/>
                  <c:y val="0.1204473215713159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53.10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(60)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FA-40CB-B507-D5F4A138AF2A}"/>
                </c:ext>
              </c:extLst>
            </c:dLbl>
            <c:dLbl>
              <c:idx val="1"/>
              <c:layout>
                <c:manualLayout>
                  <c:x val="4.0686584511802635E-3"/>
                  <c:y val="0.1526056725404494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46.90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(53)</a:t>
                    </a:r>
                    <a:endParaRPr lang="en-US" b="1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FA-40CB-B507-D5F4A138A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Hoja1!$D$8:$E$8</c:f>
              <c:strCache>
                <c:ptCount val="2"/>
                <c:pt idx="0">
                  <c:v>Estudios Generales Letras</c:v>
                </c:pt>
                <c:pt idx="1">
                  <c:v>Estudios Generales Ciencias</c:v>
                </c:pt>
              </c:strCache>
            </c:strRef>
          </c:cat>
          <c:val>
            <c:numRef>
              <c:f>Hoja1!$D$9:$E$9</c:f>
              <c:numCache>
                <c:formatCode>0.00%</c:formatCode>
                <c:ptCount val="2"/>
                <c:pt idx="0">
                  <c:v>0.53100000000000003</c:v>
                </c:pt>
                <c:pt idx="1">
                  <c:v>0.46899999999999997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FA-40CB-B507-D5F4A138A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73408"/>
        <c:axId val="101878592"/>
      </c:barChart>
      <c:catAx>
        <c:axId val="189073408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1"/>
                </a:solidFill>
              </a:defRPr>
            </a:pPr>
            <a:endParaRPr lang="es-PE"/>
          </a:p>
        </c:txPr>
        <c:crossAx val="101878592"/>
        <c:crosses val="autoZero"/>
        <c:auto val="1"/>
        <c:lblAlgn val="ctr"/>
        <c:lblOffset val="100"/>
        <c:noMultiLvlLbl val="0"/>
      </c:catAx>
      <c:valAx>
        <c:axId val="1018785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9073408"/>
        <c:crosses val="autoZero"/>
        <c:crossBetween val="between"/>
      </c:valAx>
      <c:spPr>
        <a:solidFill>
          <a:srgbClr val="D89F39">
            <a:lumMod val="20000"/>
            <a:lumOff val="80000"/>
          </a:srgbClr>
        </a:solidFill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P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Frecuencias</a:t>
            </a:r>
            <a:r>
              <a:rPr lang="es-PE" sz="16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niveles de </a:t>
            </a:r>
            <a:r>
              <a:rPr lang="es-PE" sz="1600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sueño</a:t>
            </a:r>
            <a:endParaRPr lang="es-PE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196263640697609"/>
          <c:y val="2.08008286263951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Hoja1!$B$53</c:f>
              <c:strCache>
                <c:ptCount val="1"/>
                <c:pt idx="0">
                  <c:v>Mala calidad de sueño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Hoja1!$C$52:$D$52</c:f>
              <c:strCache>
                <c:ptCount val="2"/>
                <c:pt idx="0">
                  <c:v>Primera medición</c:v>
                </c:pt>
                <c:pt idx="1">
                  <c:v>Segunda medición</c:v>
                </c:pt>
              </c:strCache>
            </c:strRef>
          </c:cat>
          <c:val>
            <c:numRef>
              <c:f>Hoja1!$C$53:$D$53</c:f>
              <c:numCache>
                <c:formatCode>0.00%</c:formatCode>
                <c:ptCount val="2"/>
                <c:pt idx="0">
                  <c:v>0.58409999999999995</c:v>
                </c:pt>
                <c:pt idx="1">
                  <c:v>0.47789999999999999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3-4F36-8563-559C73699CD9}"/>
            </c:ext>
          </c:extLst>
        </c:ser>
        <c:ser>
          <c:idx val="1"/>
          <c:order val="1"/>
          <c:tx>
            <c:strRef>
              <c:f>Hoja1!$B$54</c:f>
              <c:strCache>
                <c:ptCount val="1"/>
                <c:pt idx="0">
                  <c:v>Buena calidad de sueño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5968063872255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D3-4F36-8563-559C73699CD9}"/>
                </c:ext>
              </c:extLst>
            </c:dLbl>
            <c:dLbl>
              <c:idx val="1"/>
              <c:layout>
                <c:manualLayout>
                  <c:x val="2.1290751829673986E-2"/>
                  <c:y val="-3.81344119497435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D3-4F36-8563-559C73699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Hoja1!$C$52:$D$52</c:f>
              <c:strCache>
                <c:ptCount val="2"/>
                <c:pt idx="0">
                  <c:v>Primera medición</c:v>
                </c:pt>
                <c:pt idx="1">
                  <c:v>Segunda medición</c:v>
                </c:pt>
              </c:strCache>
            </c:strRef>
          </c:cat>
          <c:val>
            <c:numRef>
              <c:f>Hoja1!$C$54:$D$54</c:f>
              <c:numCache>
                <c:formatCode>0.00%</c:formatCode>
                <c:ptCount val="2"/>
                <c:pt idx="0">
                  <c:v>0.41589999999999999</c:v>
                </c:pt>
                <c:pt idx="1">
                  <c:v>0.52210000000000001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D3-4F36-8563-559C73699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103616"/>
        <c:axId val="102148928"/>
      </c:barChart>
      <c:catAx>
        <c:axId val="18910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  <c:crossAx val="102148928"/>
        <c:crosses val="autoZero"/>
        <c:auto val="1"/>
        <c:lblAlgn val="ctr"/>
        <c:lblOffset val="100"/>
        <c:noMultiLvlLbl val="0"/>
      </c:catAx>
      <c:valAx>
        <c:axId val="1021489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910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74585462726354"/>
          <c:y val="0.48805599614227263"/>
          <c:w val="0.32455664648372401"/>
          <c:h val="0.16573394918295131"/>
        </c:manualLayout>
      </c:layout>
      <c:overlay val="0"/>
      <c:txPr>
        <a:bodyPr/>
        <a:lstStyle/>
        <a:p>
          <a:pPr>
            <a:defRPr sz="1300" b="1"/>
          </a:pPr>
          <a:endParaRPr lang="es-PE"/>
        </a:p>
      </c:txPr>
    </c:legend>
    <c:plotVisOnly val="1"/>
    <c:dispBlanksAs val="gap"/>
    <c:showDLblsOverMax val="0"/>
  </c:chart>
  <c:spPr>
    <a:solidFill>
      <a:srgbClr val="D89F39">
        <a:lumMod val="20000"/>
        <a:lumOff val="80000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r>
              <a:rPr lang="es-PE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Variación de primera a </a:t>
            </a:r>
            <a:r>
              <a:rPr lang="es-PE" sz="16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segunda medición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Hoja2!$C$17</c:f>
              <c:strCache>
                <c:ptCount val="1"/>
                <c:pt idx="0">
                  <c:v>Calidad de sueño total</c:v>
                </c:pt>
              </c:strCache>
            </c:strRef>
          </c:tx>
          <c:cat>
            <c:strRef>
              <c:f>Hoja2!$D$16:$E$16</c:f>
              <c:strCache>
                <c:ptCount val="2"/>
                <c:pt idx="0">
                  <c:v>Primera medición</c:v>
                </c:pt>
                <c:pt idx="1">
                  <c:v>Segunda medición</c:v>
                </c:pt>
              </c:strCache>
            </c:strRef>
          </c:cat>
          <c:val>
            <c:numRef>
              <c:f>Hoja2!$D$17:$E$17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5D-4724-9B74-C4C6FE3E7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22048"/>
        <c:axId val="102151808"/>
      </c:lineChart>
      <c:catAx>
        <c:axId val="18912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151808"/>
        <c:crosses val="autoZero"/>
        <c:auto val="1"/>
        <c:lblAlgn val="ctr"/>
        <c:lblOffset val="100"/>
        <c:noMultiLvlLbl val="0"/>
      </c:catAx>
      <c:valAx>
        <c:axId val="102151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  <c:crossAx val="189122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</c:dTable>
    </c:plotArea>
    <c:plotVisOnly val="1"/>
    <c:dispBlanksAs val="gap"/>
    <c:showDLblsOverMax val="0"/>
  </c:chart>
  <c:spPr>
    <a:solidFill>
      <a:srgbClr val="D89F39">
        <a:lumMod val="20000"/>
        <a:lumOff val="8000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+mn-lt"/>
              </a:defRPr>
            </a:pPr>
            <a:r>
              <a:rPr lang="es-PE" sz="1600" dirty="0" smtClean="0">
                <a:solidFill>
                  <a:schemeClr val="accent1"/>
                </a:solidFill>
                <a:latin typeface="+mn-lt"/>
              </a:rPr>
              <a:t>Variación</a:t>
            </a:r>
            <a:r>
              <a:rPr lang="es-PE" sz="1600" baseline="0" dirty="0" smtClean="0">
                <a:solidFill>
                  <a:schemeClr val="accent1"/>
                </a:solidFill>
                <a:latin typeface="+mn-lt"/>
              </a:rPr>
              <a:t> de primera a segunda medición por componentes</a:t>
            </a:r>
            <a:endParaRPr lang="es-PE" sz="160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8405003267110112"/>
          <c:y val="3.797329072351377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693446154004326"/>
          <c:y val="0.19389162243426136"/>
          <c:w val="0.67715792666313679"/>
          <c:h val="0.42277338975307194"/>
        </c:manualLayout>
      </c:layout>
      <c:lineChart>
        <c:grouping val="standard"/>
        <c:varyColors val="0"/>
        <c:ser>
          <c:idx val="0"/>
          <c:order val="0"/>
          <c:tx>
            <c:strRef>
              <c:f>Hoja2!$D$38</c:f>
              <c:strCache>
                <c:ptCount val="1"/>
                <c:pt idx="0">
                  <c:v>Primera medición</c:v>
                </c:pt>
              </c:strCache>
            </c:strRef>
          </c:tx>
          <c:cat>
            <c:strRef>
              <c:f>Hoja2!$C$39:$C$41</c:f>
              <c:strCache>
                <c:ptCount val="3"/>
                <c:pt idx="0">
                  <c:v>Calidad Sueño Percibido</c:v>
                </c:pt>
                <c:pt idx="1">
                  <c:v>Duración Sueño</c:v>
                </c:pt>
                <c:pt idx="2">
                  <c:v>Eficiencia Sueño</c:v>
                </c:pt>
              </c:strCache>
            </c:strRef>
          </c:cat>
          <c:val>
            <c:numRef>
              <c:f>Hoja2!$D$39:$D$41</c:f>
              <c:numCache>
                <c:formatCode>General</c:formatCode>
                <c:ptCount val="3"/>
                <c:pt idx="0">
                  <c:v>1.33</c:v>
                </c:pt>
                <c:pt idx="1">
                  <c:v>0.72</c:v>
                </c:pt>
                <c:pt idx="2">
                  <c:v>0.36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81-488E-BBE1-1D7ADCF2DF72}"/>
            </c:ext>
          </c:extLst>
        </c:ser>
        <c:ser>
          <c:idx val="1"/>
          <c:order val="1"/>
          <c:tx>
            <c:strRef>
              <c:f>Hoja2!$E$38</c:f>
              <c:strCache>
                <c:ptCount val="1"/>
                <c:pt idx="0">
                  <c:v>Segunda medición</c:v>
                </c:pt>
              </c:strCache>
            </c:strRef>
          </c:tx>
          <c:marker>
            <c:spPr>
              <a:solidFill>
                <a:schemeClr val="accent6"/>
              </a:solidFill>
            </c:spPr>
          </c:marker>
          <c:cat>
            <c:strRef>
              <c:f>Hoja2!$C$39:$C$41</c:f>
              <c:strCache>
                <c:ptCount val="3"/>
                <c:pt idx="0">
                  <c:v>Calidad Sueño Percibido</c:v>
                </c:pt>
                <c:pt idx="1">
                  <c:v>Duración Sueño</c:v>
                </c:pt>
                <c:pt idx="2">
                  <c:v>Eficiencia Sueño</c:v>
                </c:pt>
              </c:strCache>
            </c:strRef>
          </c:cat>
          <c:val>
            <c:numRef>
              <c:f>Hoja2!$E$39:$E$41</c:f>
              <c:numCache>
                <c:formatCode>General</c:formatCode>
                <c:ptCount val="3"/>
                <c:pt idx="0">
                  <c:v>1.49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281-488E-BBE1-1D7ADCF2D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37920"/>
        <c:axId val="102150656"/>
      </c:lineChart>
      <c:catAx>
        <c:axId val="18913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150656"/>
        <c:crosses val="autoZero"/>
        <c:auto val="1"/>
        <c:lblAlgn val="ctr"/>
        <c:lblOffset val="100"/>
        <c:noMultiLvlLbl val="0"/>
      </c:catAx>
      <c:valAx>
        <c:axId val="10215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137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89F39">
        <a:lumMod val="20000"/>
        <a:lumOff val="80000"/>
      </a:srgbClr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6FC44-CC32-4630-AE47-3003309ABC4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C8A14BB2-00F5-4180-BBE3-B32DAACCA1C6}">
      <dgm:prSet phldrT="[Texto]" custT="1"/>
      <dgm:spPr/>
      <dgm:t>
        <a:bodyPr/>
        <a:lstStyle/>
        <a:p>
          <a: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  <a:t>Preocupación rendimiento en cursos</a:t>
          </a:r>
        </a:p>
        <a:p>
          <a:r>
            <a:rPr lang="es-PE" sz="1400" dirty="0" smtClean="0">
              <a:solidFill>
                <a:schemeClr val="accent1"/>
              </a:solidFill>
            </a:rPr>
            <a:t>Medianamente preocupado = 31.9%</a:t>
          </a:r>
        </a:p>
        <a:p>
          <a:r>
            <a:rPr lang="es-PE" sz="1400" dirty="0" smtClean="0">
              <a:solidFill>
                <a:schemeClr val="accent1"/>
              </a:solidFill>
            </a:rPr>
            <a:t>Muy preocupado= 38.1%</a:t>
          </a:r>
        </a:p>
        <a:p>
          <a:endParaRPr lang="es-PE" sz="1400" dirty="0">
            <a:solidFill>
              <a:schemeClr val="accent1"/>
            </a:solidFill>
          </a:endParaRPr>
        </a:p>
      </dgm:t>
    </dgm:pt>
    <dgm:pt modelId="{86A9E37D-D04B-4987-BCFE-C87CC5CAE51B}" type="parTrans" cxnId="{A299F74A-3E60-41E2-8331-85961DF2D467}">
      <dgm:prSet/>
      <dgm:spPr/>
      <dgm:t>
        <a:bodyPr/>
        <a:lstStyle/>
        <a:p>
          <a:endParaRPr lang="es-PE" sz="1400"/>
        </a:p>
      </dgm:t>
    </dgm:pt>
    <dgm:pt modelId="{858BBC5A-88A1-412C-9869-9D4E6E7A9F07}" type="sibTrans" cxnId="{A299F74A-3E60-41E2-8331-85961DF2D467}">
      <dgm:prSet/>
      <dgm:spPr/>
      <dgm:t>
        <a:bodyPr/>
        <a:lstStyle/>
        <a:p>
          <a:endParaRPr lang="es-PE" sz="1400"/>
        </a:p>
      </dgm:t>
    </dgm:pt>
    <dgm:pt modelId="{EC90D081-62FD-4F59-8507-9A60F3D13096}">
      <dgm:prSet phldrT="[Texto]" custT="1"/>
      <dgm:spPr/>
      <dgm:t>
        <a:bodyPr/>
        <a:lstStyle/>
        <a:p>
          <a:endParaRPr lang="es-PE" sz="1400" dirty="0" smtClean="0"/>
        </a:p>
        <a:p>
          <a: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  <a:t>Algún curso desaprobado</a:t>
          </a:r>
        </a:p>
        <a:p>
          <a:r>
            <a:rPr lang="es-PE" sz="1400" dirty="0" smtClean="0">
              <a:solidFill>
                <a:schemeClr val="accent1"/>
              </a:solidFill>
            </a:rPr>
            <a:t>33.63%</a:t>
          </a:r>
        </a:p>
        <a:p>
          <a:endParaRPr lang="es-PE" sz="1400" dirty="0"/>
        </a:p>
      </dgm:t>
    </dgm:pt>
    <dgm:pt modelId="{9C2390B0-24B1-4C5F-ACE1-794F8A5B841F}" type="parTrans" cxnId="{FC686E32-A5AB-4B1B-A1EC-F17C03B960B9}">
      <dgm:prSet/>
      <dgm:spPr/>
      <dgm:t>
        <a:bodyPr/>
        <a:lstStyle/>
        <a:p>
          <a:endParaRPr lang="es-PE" sz="1400"/>
        </a:p>
      </dgm:t>
    </dgm:pt>
    <dgm:pt modelId="{6C8B6BAE-CD49-4FDF-AC6A-C5D8E1C23C86}" type="sibTrans" cxnId="{FC686E32-A5AB-4B1B-A1EC-F17C03B960B9}">
      <dgm:prSet/>
      <dgm:spPr/>
      <dgm:t>
        <a:bodyPr/>
        <a:lstStyle/>
        <a:p>
          <a:endParaRPr lang="es-PE" sz="1400"/>
        </a:p>
      </dgm:t>
    </dgm:pt>
    <dgm:pt modelId="{5F38A899-2F39-41AB-8EF1-6A951F16F88C}">
      <dgm:prSet phldrT="[Texto]" custT="1"/>
      <dgm:spPr/>
      <dgm:t>
        <a:bodyPr/>
        <a:lstStyle/>
        <a:p>
          <a:r>
            <a:rPr lang="es-PE" sz="1300" b="1" dirty="0" smtClean="0">
              <a:solidFill>
                <a:schemeClr val="accent6">
                  <a:lumMod val="75000"/>
                </a:schemeClr>
              </a:solidFill>
            </a:rPr>
            <a:t>Horas al día en Facebook o </a:t>
          </a:r>
          <a:r>
            <a:rPr lang="es-PE" sz="1300" b="1" dirty="0" err="1" smtClean="0">
              <a:solidFill>
                <a:schemeClr val="accent6">
                  <a:lumMod val="75000"/>
                </a:schemeClr>
              </a:solidFill>
            </a:rPr>
            <a:t>Whatsapp</a:t>
          </a:r>
          <a:endParaRPr lang="es-PE" sz="13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es-PE" sz="1400" i="1" dirty="0" smtClean="0">
              <a:solidFill>
                <a:schemeClr val="accent1"/>
              </a:solidFill>
            </a:rPr>
            <a:t>M</a:t>
          </a:r>
          <a:r>
            <a:rPr lang="es-PE" sz="1400" dirty="0" smtClean="0">
              <a:solidFill>
                <a:schemeClr val="accent1"/>
              </a:solidFill>
            </a:rPr>
            <a:t>=3.78 </a:t>
          </a:r>
          <a:r>
            <a:rPr lang="es-PE" sz="1400" dirty="0" err="1" smtClean="0">
              <a:solidFill>
                <a:schemeClr val="accent1"/>
              </a:solidFill>
            </a:rPr>
            <a:t>hrs</a:t>
          </a:r>
          <a:r>
            <a:rPr lang="es-PE" sz="1400" dirty="0" smtClean="0">
              <a:solidFill>
                <a:schemeClr val="accent1"/>
              </a:solidFill>
            </a:rPr>
            <a:t>.</a:t>
          </a:r>
          <a:endParaRPr lang="es-PE" sz="1400" dirty="0">
            <a:solidFill>
              <a:schemeClr val="accent1"/>
            </a:solidFill>
          </a:endParaRPr>
        </a:p>
      </dgm:t>
    </dgm:pt>
    <dgm:pt modelId="{E34351FA-8344-49B8-A1F8-281FF643E7C4}" type="parTrans" cxnId="{5E793226-AAE3-46A8-8356-25DF3EE4B309}">
      <dgm:prSet/>
      <dgm:spPr/>
      <dgm:t>
        <a:bodyPr/>
        <a:lstStyle/>
        <a:p>
          <a:endParaRPr lang="es-PE" sz="1400"/>
        </a:p>
      </dgm:t>
    </dgm:pt>
    <dgm:pt modelId="{BFD09279-4A01-4627-B49E-9F216406F5D0}" type="sibTrans" cxnId="{5E793226-AAE3-46A8-8356-25DF3EE4B309}">
      <dgm:prSet/>
      <dgm:spPr/>
      <dgm:t>
        <a:bodyPr/>
        <a:lstStyle/>
        <a:p>
          <a:endParaRPr lang="es-PE" sz="1400"/>
        </a:p>
      </dgm:t>
    </dgm:pt>
    <dgm:pt modelId="{EF56F7B0-41E2-490D-8495-0FA89DBF779C}">
      <dgm:prSet phldrT="[Texto]" custT="1"/>
      <dgm:spPr/>
      <dgm:t>
        <a:bodyPr/>
        <a:lstStyle/>
        <a:p>
          <a: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  <a:t>Horario de uso de redes</a:t>
          </a:r>
        </a:p>
        <a:p>
          <a:r>
            <a:rPr lang="es-PE" sz="1400" dirty="0" smtClean="0">
              <a:solidFill>
                <a:schemeClr val="accent1"/>
              </a:solidFill>
            </a:rPr>
            <a:t>12:00 – 18:00pm: 19.5%</a:t>
          </a:r>
        </a:p>
        <a:p>
          <a:r>
            <a:rPr lang="es-PE" sz="1400" dirty="0" smtClean="0">
              <a:solidFill>
                <a:schemeClr val="accent1"/>
              </a:solidFill>
            </a:rPr>
            <a:t>18:00 – 23:00pm: 54.9%</a:t>
          </a:r>
        </a:p>
        <a:p>
          <a:r>
            <a:rPr lang="es-PE" sz="1400" dirty="0" smtClean="0">
              <a:solidFill>
                <a:schemeClr val="accent1"/>
              </a:solidFill>
            </a:rPr>
            <a:t>23:00pm – 02:00am: 18.6%  </a:t>
          </a:r>
        </a:p>
        <a:p>
          <a:endParaRPr lang="es-PE" sz="1400" dirty="0"/>
        </a:p>
      </dgm:t>
    </dgm:pt>
    <dgm:pt modelId="{5927579E-58A7-4792-9D3A-62199887B48A}" type="parTrans" cxnId="{7FACD117-6673-4537-89CF-06A5DB126E23}">
      <dgm:prSet/>
      <dgm:spPr/>
      <dgm:t>
        <a:bodyPr/>
        <a:lstStyle/>
        <a:p>
          <a:endParaRPr lang="es-PE" sz="1400"/>
        </a:p>
      </dgm:t>
    </dgm:pt>
    <dgm:pt modelId="{F1210D2D-3502-469F-AEE2-AFC3107B07F0}" type="sibTrans" cxnId="{7FACD117-6673-4537-89CF-06A5DB126E23}">
      <dgm:prSet/>
      <dgm:spPr/>
      <dgm:t>
        <a:bodyPr/>
        <a:lstStyle/>
        <a:p>
          <a:endParaRPr lang="es-PE" sz="1400"/>
        </a:p>
      </dgm:t>
    </dgm:pt>
    <dgm:pt modelId="{C45AB606-BB75-432C-8A1A-6D4806A685B9}" type="pres">
      <dgm:prSet presAssocID="{7756FC44-CC32-4630-AE47-3003309ABC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559321-7807-4727-A98B-DFBBC92F2A18}" type="pres">
      <dgm:prSet presAssocID="{C8A14BB2-00F5-4180-BBE3-B32DAACCA1C6}" presName="node" presStyleLbl="node1" presStyleIdx="0" presStyleCnt="4" custScaleX="207560" custLinFactNeighborY="-2393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0F9143-0D57-4337-AB23-EDEFBB5890A0}" type="pres">
      <dgm:prSet presAssocID="{858BBC5A-88A1-412C-9869-9D4E6E7A9F07}" presName="sibTrans" presStyleCnt="0"/>
      <dgm:spPr/>
    </dgm:pt>
    <dgm:pt modelId="{F1A5FE72-AC83-496C-878D-C62F46009315}" type="pres">
      <dgm:prSet presAssocID="{EC90D081-62FD-4F59-8507-9A60F3D130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5066182-093C-4AB6-86D1-28AB2C2ED38D}" type="pres">
      <dgm:prSet presAssocID="{6C8B6BAE-CD49-4FDF-AC6A-C5D8E1C23C86}" presName="sibTrans" presStyleCnt="0"/>
      <dgm:spPr/>
    </dgm:pt>
    <dgm:pt modelId="{FA387D41-1A10-4BE7-B673-F64A31EA180F}" type="pres">
      <dgm:prSet presAssocID="{5F38A899-2F39-41AB-8EF1-6A951F16F8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0A92D5-347C-478A-990E-81142A2DAA1B}" type="pres">
      <dgm:prSet presAssocID="{BFD09279-4A01-4627-B49E-9F216406F5D0}" presName="sibTrans" presStyleCnt="0"/>
      <dgm:spPr/>
    </dgm:pt>
    <dgm:pt modelId="{BF148713-0FDA-4841-9CCC-556B68941F7C}" type="pres">
      <dgm:prSet presAssocID="{EF56F7B0-41E2-490D-8495-0FA89DBF779C}" presName="node" presStyleLbl="node1" presStyleIdx="3" presStyleCnt="4" custScaleX="182523" custScaleY="1286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86CA97A-A010-49BD-8C5C-89BDAC746B35}" type="presOf" srcId="{7756FC44-CC32-4630-AE47-3003309ABC4C}" destId="{C45AB606-BB75-432C-8A1A-6D4806A685B9}" srcOrd="0" destOrd="0" presId="urn:microsoft.com/office/officeart/2005/8/layout/default"/>
    <dgm:cxn modelId="{78B5F23B-F979-40FB-9AA1-1840A69C7C94}" type="presOf" srcId="{EF56F7B0-41E2-490D-8495-0FA89DBF779C}" destId="{BF148713-0FDA-4841-9CCC-556B68941F7C}" srcOrd="0" destOrd="0" presId="urn:microsoft.com/office/officeart/2005/8/layout/default"/>
    <dgm:cxn modelId="{FC686E32-A5AB-4B1B-A1EC-F17C03B960B9}" srcId="{7756FC44-CC32-4630-AE47-3003309ABC4C}" destId="{EC90D081-62FD-4F59-8507-9A60F3D13096}" srcOrd="1" destOrd="0" parTransId="{9C2390B0-24B1-4C5F-ACE1-794F8A5B841F}" sibTransId="{6C8B6BAE-CD49-4FDF-AC6A-C5D8E1C23C86}"/>
    <dgm:cxn modelId="{A299F74A-3E60-41E2-8331-85961DF2D467}" srcId="{7756FC44-CC32-4630-AE47-3003309ABC4C}" destId="{C8A14BB2-00F5-4180-BBE3-B32DAACCA1C6}" srcOrd="0" destOrd="0" parTransId="{86A9E37D-D04B-4987-BCFE-C87CC5CAE51B}" sibTransId="{858BBC5A-88A1-412C-9869-9D4E6E7A9F07}"/>
    <dgm:cxn modelId="{7FACD117-6673-4537-89CF-06A5DB126E23}" srcId="{7756FC44-CC32-4630-AE47-3003309ABC4C}" destId="{EF56F7B0-41E2-490D-8495-0FA89DBF779C}" srcOrd="3" destOrd="0" parTransId="{5927579E-58A7-4792-9D3A-62199887B48A}" sibTransId="{F1210D2D-3502-469F-AEE2-AFC3107B07F0}"/>
    <dgm:cxn modelId="{3B0C981A-2978-4320-BC54-43B9D1F34315}" type="presOf" srcId="{C8A14BB2-00F5-4180-BBE3-B32DAACCA1C6}" destId="{F0559321-7807-4727-A98B-DFBBC92F2A18}" srcOrd="0" destOrd="0" presId="urn:microsoft.com/office/officeart/2005/8/layout/default"/>
    <dgm:cxn modelId="{5E793226-AAE3-46A8-8356-25DF3EE4B309}" srcId="{7756FC44-CC32-4630-AE47-3003309ABC4C}" destId="{5F38A899-2F39-41AB-8EF1-6A951F16F88C}" srcOrd="2" destOrd="0" parTransId="{E34351FA-8344-49B8-A1F8-281FF643E7C4}" sibTransId="{BFD09279-4A01-4627-B49E-9F216406F5D0}"/>
    <dgm:cxn modelId="{EDDA0F5A-7F21-49AC-97F5-2D5B4ED7E3A3}" type="presOf" srcId="{EC90D081-62FD-4F59-8507-9A60F3D13096}" destId="{F1A5FE72-AC83-496C-878D-C62F46009315}" srcOrd="0" destOrd="0" presId="urn:microsoft.com/office/officeart/2005/8/layout/default"/>
    <dgm:cxn modelId="{8EFBB46B-0870-471A-A823-24936FF80291}" type="presOf" srcId="{5F38A899-2F39-41AB-8EF1-6A951F16F88C}" destId="{FA387D41-1A10-4BE7-B673-F64A31EA180F}" srcOrd="0" destOrd="0" presId="urn:microsoft.com/office/officeart/2005/8/layout/default"/>
    <dgm:cxn modelId="{F1DF861E-50EB-4429-8489-B31076662FA7}" type="presParOf" srcId="{C45AB606-BB75-432C-8A1A-6D4806A685B9}" destId="{F0559321-7807-4727-A98B-DFBBC92F2A18}" srcOrd="0" destOrd="0" presId="urn:microsoft.com/office/officeart/2005/8/layout/default"/>
    <dgm:cxn modelId="{273B685D-522E-4120-BCA2-38E2F930DD4A}" type="presParOf" srcId="{C45AB606-BB75-432C-8A1A-6D4806A685B9}" destId="{360F9143-0D57-4337-AB23-EDEFBB5890A0}" srcOrd="1" destOrd="0" presId="urn:microsoft.com/office/officeart/2005/8/layout/default"/>
    <dgm:cxn modelId="{2C5F4EBD-7462-42E3-905F-ABC1C3080DCA}" type="presParOf" srcId="{C45AB606-BB75-432C-8A1A-6D4806A685B9}" destId="{F1A5FE72-AC83-496C-878D-C62F46009315}" srcOrd="2" destOrd="0" presId="urn:microsoft.com/office/officeart/2005/8/layout/default"/>
    <dgm:cxn modelId="{D418A4AF-6C6D-4E4B-ADA0-A36E8ADBB83F}" type="presParOf" srcId="{C45AB606-BB75-432C-8A1A-6D4806A685B9}" destId="{25066182-093C-4AB6-86D1-28AB2C2ED38D}" srcOrd="3" destOrd="0" presId="urn:microsoft.com/office/officeart/2005/8/layout/default"/>
    <dgm:cxn modelId="{9637D164-171F-4151-AC51-2DD0397ED091}" type="presParOf" srcId="{C45AB606-BB75-432C-8A1A-6D4806A685B9}" destId="{FA387D41-1A10-4BE7-B673-F64A31EA180F}" srcOrd="4" destOrd="0" presId="urn:microsoft.com/office/officeart/2005/8/layout/default"/>
    <dgm:cxn modelId="{42ECAB5F-02A0-4D60-945C-5AF3A12AB1EC}" type="presParOf" srcId="{C45AB606-BB75-432C-8A1A-6D4806A685B9}" destId="{920A92D5-347C-478A-990E-81142A2DAA1B}" srcOrd="5" destOrd="0" presId="urn:microsoft.com/office/officeart/2005/8/layout/default"/>
    <dgm:cxn modelId="{47D23D2E-CB34-4744-844B-B49A5D68E0C1}" type="presParOf" srcId="{C45AB606-BB75-432C-8A1A-6D4806A685B9}" destId="{BF148713-0FDA-4841-9CCC-556B68941F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6FC44-CC32-4630-AE47-3003309ABC4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C8A14BB2-00F5-4180-BBE3-B32DAACCA1C6}">
      <dgm:prSet phldrT="[Texto]" custT="1"/>
      <dgm:spPr/>
      <dgm:t>
        <a:bodyPr/>
        <a:lstStyle/>
        <a:p>
          <a:pPr algn="just"/>
          <a: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  <a:t>Índice de Calidad de Sueño Pittsburgh     (Escobar y Eslava, 2005) </a:t>
          </a:r>
        </a:p>
        <a:p>
          <a:pPr algn="just"/>
          <a: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  <a:t/>
          </a:r>
          <a:br>
            <a:rPr lang="es-PE" sz="14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es-PE" sz="1400" b="0" dirty="0" smtClean="0">
              <a:solidFill>
                <a:schemeClr val="accent1"/>
              </a:solidFill>
            </a:rPr>
            <a:t>19 ítems que examinan la calidad de sueño en el último mes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Puntaje Total : 0 – 21  (α= .706)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7 Componentes 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Calidad de Sueño Subjetivo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Latencia 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Duración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Eficiencia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Alteraciones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Medicación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 - Disfunción diurna</a:t>
          </a:r>
        </a:p>
        <a:p>
          <a:pPr algn="just"/>
          <a:r>
            <a:rPr lang="es-PE" sz="1400" b="0" dirty="0" smtClean="0">
              <a:solidFill>
                <a:schemeClr val="accent1"/>
              </a:solidFill>
            </a:rPr>
            <a:t>Se midió la calidad de sueño en dos momentos, a la mitad del primer semestre del año y a la mitad del segundo.</a:t>
          </a:r>
          <a:endParaRPr lang="es-PE" sz="1400" b="0" dirty="0">
            <a:solidFill>
              <a:schemeClr val="accent1"/>
            </a:solidFill>
          </a:endParaRPr>
        </a:p>
      </dgm:t>
    </dgm:pt>
    <dgm:pt modelId="{86A9E37D-D04B-4987-BCFE-C87CC5CAE51B}" type="parTrans" cxnId="{A299F74A-3E60-41E2-8331-85961DF2D467}">
      <dgm:prSet/>
      <dgm:spPr/>
      <dgm:t>
        <a:bodyPr/>
        <a:lstStyle/>
        <a:p>
          <a:pPr algn="just"/>
          <a:endParaRPr lang="es-PE" sz="1400"/>
        </a:p>
      </dgm:t>
    </dgm:pt>
    <dgm:pt modelId="{858BBC5A-88A1-412C-9869-9D4E6E7A9F07}" type="sibTrans" cxnId="{A299F74A-3E60-41E2-8331-85961DF2D467}">
      <dgm:prSet/>
      <dgm:spPr/>
      <dgm:t>
        <a:bodyPr/>
        <a:lstStyle/>
        <a:p>
          <a:pPr algn="just"/>
          <a:endParaRPr lang="es-PE" sz="1400"/>
        </a:p>
      </dgm:t>
    </dgm:pt>
    <dgm:pt modelId="{C45AB606-BB75-432C-8A1A-6D4806A685B9}" type="pres">
      <dgm:prSet presAssocID="{7756FC44-CC32-4630-AE47-3003309ABC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559321-7807-4727-A98B-DFBBC92F2A18}" type="pres">
      <dgm:prSet presAssocID="{C8A14BB2-00F5-4180-BBE3-B32DAACCA1C6}" presName="node" presStyleLbl="node1" presStyleIdx="0" presStyleCnt="1" custScaleX="207560" custScaleY="3968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6F569DF-C1B0-429F-929A-37F9DB083098}" type="presOf" srcId="{C8A14BB2-00F5-4180-BBE3-B32DAACCA1C6}" destId="{F0559321-7807-4727-A98B-DFBBC92F2A18}" srcOrd="0" destOrd="0" presId="urn:microsoft.com/office/officeart/2005/8/layout/default"/>
    <dgm:cxn modelId="{EF065818-9897-431D-AA52-835B9540BB2E}" type="presOf" srcId="{7756FC44-CC32-4630-AE47-3003309ABC4C}" destId="{C45AB606-BB75-432C-8A1A-6D4806A685B9}" srcOrd="0" destOrd="0" presId="urn:microsoft.com/office/officeart/2005/8/layout/default"/>
    <dgm:cxn modelId="{A299F74A-3E60-41E2-8331-85961DF2D467}" srcId="{7756FC44-CC32-4630-AE47-3003309ABC4C}" destId="{C8A14BB2-00F5-4180-BBE3-B32DAACCA1C6}" srcOrd="0" destOrd="0" parTransId="{86A9E37D-D04B-4987-BCFE-C87CC5CAE51B}" sibTransId="{858BBC5A-88A1-412C-9869-9D4E6E7A9F07}"/>
    <dgm:cxn modelId="{15C73D11-347B-464B-B90B-FAEA461A5BF6}" type="presParOf" srcId="{C45AB606-BB75-432C-8A1A-6D4806A685B9}" destId="{F0559321-7807-4727-A98B-DFBBC92F2A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4F3D1-92BE-494C-A992-0E53762262AE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912C593-DEEA-40CB-B9FC-ED73767A9F2E}">
      <dgm:prSet phldrT="[Texto]" custT="1"/>
      <dgm:spPr/>
      <dgm:t>
        <a:bodyPr/>
        <a:lstStyle/>
        <a:p>
          <a:endParaRPr lang="es-PE" sz="900" b="1" dirty="0">
            <a:solidFill>
              <a:schemeClr val="accent6">
                <a:lumMod val="75000"/>
              </a:schemeClr>
            </a:solidFill>
          </a:endParaRPr>
        </a:p>
      </dgm:t>
    </dgm:pt>
    <dgm:pt modelId="{E4B43B27-7F8F-4337-91F2-5828052F18E8}" type="parTrans" cxnId="{1926031F-CD33-4DDD-AE2A-2C277190910A}">
      <dgm:prSet/>
      <dgm:spPr/>
      <dgm:t>
        <a:bodyPr/>
        <a:lstStyle/>
        <a:p>
          <a:endParaRPr lang="es-PE" sz="1100"/>
        </a:p>
      </dgm:t>
    </dgm:pt>
    <dgm:pt modelId="{6CB53C5A-1911-45CD-90F1-BD047B42669C}" type="sibTrans" cxnId="{1926031F-CD33-4DDD-AE2A-2C277190910A}">
      <dgm:prSet/>
      <dgm:spPr/>
      <dgm:t>
        <a:bodyPr/>
        <a:lstStyle/>
        <a:p>
          <a:endParaRPr lang="es-PE" sz="1100"/>
        </a:p>
      </dgm:t>
    </dgm:pt>
    <dgm:pt modelId="{90AD5907-5C96-4164-94FE-7526844D0F4A}">
      <dgm:prSet phldrT="[Texto]"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  <a:effectLst/>
              <a:latin typeface="Arial"/>
            </a:rPr>
            <a:t>En la 1° medición, el 58.41% reporta una mala calidad de sueño (cae dentro de la prevalencia registrada para la población universitaria</a:t>
          </a:r>
          <a:r>
            <a:rPr lang="es-PE" sz="1100" b="1" baseline="30000" dirty="0" smtClean="0">
              <a:solidFill>
                <a:schemeClr val="accent6">
                  <a:lumMod val="75000"/>
                </a:schemeClr>
              </a:solidFill>
              <a:effectLst/>
              <a:latin typeface="Arial"/>
            </a:rPr>
            <a:t>1</a:t>
          </a:r>
          <a:r>
            <a:rPr lang="es-PE" sz="1100" b="1" dirty="0" smtClean="0">
              <a:solidFill>
                <a:schemeClr val="accent1"/>
              </a:solidFill>
              <a:effectLst/>
              <a:latin typeface="Arial"/>
            </a:rPr>
            <a:t>. En la 2° medición, se reduce a 47.79%.</a:t>
          </a:r>
          <a:endParaRPr lang="es-PE" sz="1100" b="1" dirty="0">
            <a:solidFill>
              <a:schemeClr val="accent1"/>
            </a:solidFill>
          </a:endParaRPr>
        </a:p>
      </dgm:t>
    </dgm:pt>
    <dgm:pt modelId="{2A3F95D0-FD4D-4FB8-9819-8791CF755C98}" type="parTrans" cxnId="{AE3619DA-AF64-4CDD-9B4A-241B08B6FEBD}">
      <dgm:prSet/>
      <dgm:spPr/>
      <dgm:t>
        <a:bodyPr/>
        <a:lstStyle/>
        <a:p>
          <a:endParaRPr lang="es-PE" sz="1100"/>
        </a:p>
      </dgm:t>
    </dgm:pt>
    <dgm:pt modelId="{AA89700D-0AEE-4ED0-A5E2-7F60451CC75C}" type="sibTrans" cxnId="{AE3619DA-AF64-4CDD-9B4A-241B08B6FEBD}">
      <dgm:prSet/>
      <dgm:spPr/>
      <dgm:t>
        <a:bodyPr/>
        <a:lstStyle/>
        <a:p>
          <a:endParaRPr lang="es-PE" sz="1100"/>
        </a:p>
      </dgm:t>
    </dgm:pt>
    <dgm:pt modelId="{625BA6FD-665B-4053-BD4C-E7306DE4771A}">
      <dgm:prSet phldrT="[Texto]" custT="1"/>
      <dgm:spPr/>
      <dgm:t>
        <a:bodyPr/>
        <a:lstStyle/>
        <a:p>
          <a:endParaRPr lang="es-PE" sz="1100" b="1" dirty="0">
            <a:solidFill>
              <a:schemeClr val="accent6">
                <a:lumMod val="75000"/>
              </a:schemeClr>
            </a:solidFill>
          </a:endParaRPr>
        </a:p>
      </dgm:t>
    </dgm:pt>
    <dgm:pt modelId="{61475CBF-A20C-4C57-8125-26607A8E439B}" type="parTrans" cxnId="{134D879C-CA83-4E45-BCED-A136A48CAADB}">
      <dgm:prSet/>
      <dgm:spPr/>
      <dgm:t>
        <a:bodyPr/>
        <a:lstStyle/>
        <a:p>
          <a:endParaRPr lang="es-PE" sz="1100"/>
        </a:p>
      </dgm:t>
    </dgm:pt>
    <dgm:pt modelId="{E7520471-09D3-44E2-879C-9F33150A1B79}" type="sibTrans" cxnId="{134D879C-CA83-4E45-BCED-A136A48CAADB}">
      <dgm:prSet/>
      <dgm:spPr/>
      <dgm:t>
        <a:bodyPr/>
        <a:lstStyle/>
        <a:p>
          <a:endParaRPr lang="es-PE" sz="1100"/>
        </a:p>
      </dgm:t>
    </dgm:pt>
    <dgm:pt modelId="{6E20118D-A58A-4589-B171-AD4BE5B24626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8C84C24A-CC5F-4E6A-AFCF-172956A783FC}" type="parTrans" cxnId="{B829B29F-68FE-4E1C-879A-8AF12407AC34}">
      <dgm:prSet/>
      <dgm:spPr/>
      <dgm:t>
        <a:bodyPr/>
        <a:lstStyle/>
        <a:p>
          <a:endParaRPr lang="es-PE" sz="1100"/>
        </a:p>
      </dgm:t>
    </dgm:pt>
    <dgm:pt modelId="{046FB90E-AB60-4C1F-92BB-D2E4D8B93733}" type="sibTrans" cxnId="{B829B29F-68FE-4E1C-879A-8AF12407AC34}">
      <dgm:prSet/>
      <dgm:spPr/>
      <dgm:t>
        <a:bodyPr/>
        <a:lstStyle/>
        <a:p>
          <a:endParaRPr lang="es-PE" sz="1100"/>
        </a:p>
      </dgm:t>
    </dgm:pt>
    <dgm:pt modelId="{80AE3198-0890-4C44-9950-123A16A18357}">
      <dgm:prSet phldrT="[Texto]" custT="1"/>
      <dgm:spPr/>
      <dgm:t>
        <a:bodyPr/>
        <a:lstStyle/>
        <a:p>
          <a:r>
            <a:rPr lang="es-PE" sz="900" b="1" dirty="0" smtClean="0">
              <a:solidFill>
                <a:schemeClr val="accent6">
                  <a:lumMod val="75000"/>
                </a:schemeClr>
              </a:solidFill>
            </a:rPr>
            <a:t>Variables secundarias</a:t>
          </a:r>
          <a:endParaRPr lang="es-PE" sz="900" b="1" dirty="0">
            <a:solidFill>
              <a:schemeClr val="accent6">
                <a:lumMod val="75000"/>
              </a:schemeClr>
            </a:solidFill>
          </a:endParaRPr>
        </a:p>
      </dgm:t>
    </dgm:pt>
    <dgm:pt modelId="{D837357E-B4EA-42C9-B829-21798BFF48E2}" type="parTrans" cxnId="{B8870C5B-E2F9-48CA-89F4-C3FFEE1E7415}">
      <dgm:prSet/>
      <dgm:spPr/>
      <dgm:t>
        <a:bodyPr/>
        <a:lstStyle/>
        <a:p>
          <a:endParaRPr lang="es-PE" sz="1100"/>
        </a:p>
      </dgm:t>
    </dgm:pt>
    <dgm:pt modelId="{F8FFFB4B-43C2-4C87-8089-036B6FD1EE02}" type="sibTrans" cxnId="{B8870C5B-E2F9-48CA-89F4-C3FFEE1E7415}">
      <dgm:prSet/>
      <dgm:spPr/>
      <dgm:t>
        <a:bodyPr/>
        <a:lstStyle/>
        <a:p>
          <a:endParaRPr lang="es-PE" sz="1100"/>
        </a:p>
      </dgm:t>
    </dgm:pt>
    <dgm:pt modelId="{282C15E5-83AB-4DAB-BC09-46C18A33EF6A}">
      <dgm:prSet phldrT="[Texto]"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En la 2° medición</a:t>
          </a:r>
          <a:endParaRPr lang="es-PE" sz="1100" b="1" dirty="0">
            <a:solidFill>
              <a:schemeClr val="accent1"/>
            </a:solidFill>
          </a:endParaRPr>
        </a:p>
      </dgm:t>
    </dgm:pt>
    <dgm:pt modelId="{26191D36-09C8-4D23-95D9-E75013FED901}" type="parTrans" cxnId="{EAB0DD00-5193-430E-932E-29A4CC7B5E7C}">
      <dgm:prSet/>
      <dgm:spPr/>
      <dgm:t>
        <a:bodyPr/>
        <a:lstStyle/>
        <a:p>
          <a:endParaRPr lang="es-PE" sz="1100"/>
        </a:p>
      </dgm:t>
    </dgm:pt>
    <dgm:pt modelId="{98A55499-7CAB-4F3B-9835-3DD051B7251F}" type="sibTrans" cxnId="{EAB0DD00-5193-430E-932E-29A4CC7B5E7C}">
      <dgm:prSet/>
      <dgm:spPr/>
      <dgm:t>
        <a:bodyPr/>
        <a:lstStyle/>
        <a:p>
          <a:endParaRPr lang="es-PE" sz="1100"/>
        </a:p>
      </dgm:t>
    </dgm:pt>
    <dgm:pt modelId="{89A93511-57CF-48D2-9150-D5E2945E3F12}">
      <dgm:prSet custT="1"/>
      <dgm:spPr/>
      <dgm:t>
        <a:bodyPr/>
        <a:lstStyle/>
        <a:p>
          <a:pPr algn="just"/>
          <a:endParaRPr lang="es-PE" sz="1100" b="1" dirty="0" smtClean="0">
            <a:solidFill>
              <a:schemeClr val="accent1"/>
            </a:solidFill>
            <a:effectLst/>
            <a:latin typeface="Arial"/>
          </a:endParaRPr>
        </a:p>
      </dgm:t>
    </dgm:pt>
    <dgm:pt modelId="{991BCB91-881C-49EB-A0BD-4E10086567BF}" type="parTrans" cxnId="{D4A90DF9-6FBB-4DD7-BD03-7228C3F536EF}">
      <dgm:prSet/>
      <dgm:spPr/>
      <dgm:t>
        <a:bodyPr/>
        <a:lstStyle/>
        <a:p>
          <a:endParaRPr lang="es-PE"/>
        </a:p>
      </dgm:t>
    </dgm:pt>
    <dgm:pt modelId="{4E86DC2D-1844-4B2B-8D8B-48D2634F3F8E}" type="sibTrans" cxnId="{D4A90DF9-6FBB-4DD7-BD03-7228C3F536EF}">
      <dgm:prSet/>
      <dgm:spPr/>
      <dgm:t>
        <a:bodyPr/>
        <a:lstStyle/>
        <a:p>
          <a:endParaRPr lang="es-PE"/>
        </a:p>
      </dgm:t>
    </dgm:pt>
    <dgm:pt modelId="{9308B8FE-DC84-45AB-B6AD-AD090190E468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A5C6EF88-BB45-4ABB-8296-9283AB50E46D}" type="parTrans" cxnId="{CED72C1F-0A26-4252-BCE0-F062E8D851F2}">
      <dgm:prSet/>
      <dgm:spPr/>
      <dgm:t>
        <a:bodyPr/>
        <a:lstStyle/>
        <a:p>
          <a:endParaRPr lang="es-PE"/>
        </a:p>
      </dgm:t>
    </dgm:pt>
    <dgm:pt modelId="{AE34EF25-FA8A-4F14-997C-2B83EA2CC633}" type="sibTrans" cxnId="{CED72C1F-0A26-4252-BCE0-F062E8D851F2}">
      <dgm:prSet/>
      <dgm:spPr/>
      <dgm:t>
        <a:bodyPr/>
        <a:lstStyle/>
        <a:p>
          <a:endParaRPr lang="es-PE"/>
        </a:p>
      </dgm:t>
    </dgm:pt>
    <dgm:pt modelId="{883E66E6-A2C3-4302-B763-2329D24E0E24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D789AF91-BA66-4C72-ADE3-6DF73B34723C}" type="parTrans" cxnId="{72670CB9-929E-4922-8AAD-98B82F5842A2}">
      <dgm:prSet/>
      <dgm:spPr/>
      <dgm:t>
        <a:bodyPr/>
        <a:lstStyle/>
        <a:p>
          <a:endParaRPr lang="es-PE"/>
        </a:p>
      </dgm:t>
    </dgm:pt>
    <dgm:pt modelId="{55286FE8-5B45-4B53-92F4-5D2F678D75DE}" type="sibTrans" cxnId="{72670CB9-929E-4922-8AAD-98B82F5842A2}">
      <dgm:prSet/>
      <dgm:spPr/>
      <dgm:t>
        <a:bodyPr/>
        <a:lstStyle/>
        <a:p>
          <a:endParaRPr lang="es-PE"/>
        </a:p>
      </dgm:t>
    </dgm:pt>
    <dgm:pt modelId="{AFF77051-0704-4F28-9AEE-7799DA431B0F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9C488D2F-796B-44FF-91F6-7EEFC208FC1B}" type="parTrans" cxnId="{05656E08-B1CC-4468-A2E0-A8935719748F}">
      <dgm:prSet/>
      <dgm:spPr/>
      <dgm:t>
        <a:bodyPr/>
        <a:lstStyle/>
        <a:p>
          <a:endParaRPr lang="es-PE"/>
        </a:p>
      </dgm:t>
    </dgm:pt>
    <dgm:pt modelId="{1E89E908-02CD-4170-A576-B9575978523E}" type="sibTrans" cxnId="{05656E08-B1CC-4468-A2E0-A8935719748F}">
      <dgm:prSet/>
      <dgm:spPr/>
      <dgm:t>
        <a:bodyPr/>
        <a:lstStyle/>
        <a:p>
          <a:endParaRPr lang="es-PE"/>
        </a:p>
      </dgm:t>
    </dgm:pt>
    <dgm:pt modelId="{5D51C2C2-3A3C-4FBD-8B25-67197220C991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9054E44B-87B8-4557-9F8E-7AD38E41C65D}" type="parTrans" cxnId="{DE3E7991-F522-445B-B5BA-FCE989E15EB7}">
      <dgm:prSet/>
      <dgm:spPr/>
      <dgm:t>
        <a:bodyPr/>
        <a:lstStyle/>
        <a:p>
          <a:endParaRPr lang="es-PE"/>
        </a:p>
      </dgm:t>
    </dgm:pt>
    <dgm:pt modelId="{0E40788B-F483-4002-9BD9-0C49A97B0C5B}" type="sibTrans" cxnId="{DE3E7991-F522-445B-B5BA-FCE989E15EB7}">
      <dgm:prSet/>
      <dgm:spPr/>
      <dgm:t>
        <a:bodyPr/>
        <a:lstStyle/>
        <a:p>
          <a:endParaRPr lang="es-PE"/>
        </a:p>
      </dgm:t>
    </dgm:pt>
    <dgm:pt modelId="{BBB7CB88-5012-428D-8FCE-400FEF568FE4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4528A15D-B0E9-43F1-900B-ED144D8EA383}" type="parTrans" cxnId="{19A7B38D-3C02-48ED-B07C-97296F12BD8A}">
      <dgm:prSet/>
      <dgm:spPr/>
      <dgm:t>
        <a:bodyPr/>
        <a:lstStyle/>
        <a:p>
          <a:endParaRPr lang="es-PE"/>
        </a:p>
      </dgm:t>
    </dgm:pt>
    <dgm:pt modelId="{4F2B1895-0DB5-4EFE-9E92-2D0834F492B3}" type="sibTrans" cxnId="{19A7B38D-3C02-48ED-B07C-97296F12BD8A}">
      <dgm:prSet/>
      <dgm:spPr/>
      <dgm:t>
        <a:bodyPr/>
        <a:lstStyle/>
        <a:p>
          <a:endParaRPr lang="es-PE"/>
        </a:p>
      </dgm:t>
    </dgm:pt>
    <dgm:pt modelId="{D3DCADED-D22E-452E-9C2A-1C1F35B55F58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5C28AB52-F754-42F3-BC32-5D8D2D16CA44}" type="parTrans" cxnId="{5328AF2A-1EDF-4EBC-B4AB-D2391982460F}">
      <dgm:prSet/>
      <dgm:spPr/>
      <dgm:t>
        <a:bodyPr/>
        <a:lstStyle/>
        <a:p>
          <a:endParaRPr lang="es-PE"/>
        </a:p>
      </dgm:t>
    </dgm:pt>
    <dgm:pt modelId="{C5226879-379A-46E2-8BFE-B61162E17377}" type="sibTrans" cxnId="{5328AF2A-1EDF-4EBC-B4AB-D2391982460F}">
      <dgm:prSet/>
      <dgm:spPr/>
      <dgm:t>
        <a:bodyPr/>
        <a:lstStyle/>
        <a:p>
          <a:endParaRPr lang="es-PE"/>
        </a:p>
      </dgm:t>
    </dgm:pt>
    <dgm:pt modelId="{1E371464-36A6-4C18-9BF3-89EAE62B6E60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D13AFA06-9AA6-4E77-B19E-39123602DF37}" type="parTrans" cxnId="{D8092C3A-9553-46CC-8758-72F4A8AA2A72}">
      <dgm:prSet/>
      <dgm:spPr/>
      <dgm:t>
        <a:bodyPr/>
        <a:lstStyle/>
        <a:p>
          <a:endParaRPr lang="es-PE"/>
        </a:p>
      </dgm:t>
    </dgm:pt>
    <dgm:pt modelId="{EB86EAFF-D3E2-483E-B5D6-90CAB4E063E4}" type="sibTrans" cxnId="{D8092C3A-9553-46CC-8758-72F4A8AA2A72}">
      <dgm:prSet/>
      <dgm:spPr/>
      <dgm:t>
        <a:bodyPr/>
        <a:lstStyle/>
        <a:p>
          <a:endParaRPr lang="es-PE"/>
        </a:p>
      </dgm:t>
    </dgm:pt>
    <dgm:pt modelId="{2FFC0C9F-C5CD-441A-83E9-508D58363F6E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7BBB1252-7B45-4156-8B89-B98C5D74AA2B}" type="parTrans" cxnId="{06184DDB-529C-430F-AE5D-B6F5976B28C4}">
      <dgm:prSet/>
      <dgm:spPr/>
      <dgm:t>
        <a:bodyPr/>
        <a:lstStyle/>
        <a:p>
          <a:endParaRPr lang="es-PE"/>
        </a:p>
      </dgm:t>
    </dgm:pt>
    <dgm:pt modelId="{8FB6510A-B2BF-4EDF-B992-45CB22A32D04}" type="sibTrans" cxnId="{06184DDB-529C-430F-AE5D-B6F5976B28C4}">
      <dgm:prSet/>
      <dgm:spPr/>
      <dgm:t>
        <a:bodyPr/>
        <a:lstStyle/>
        <a:p>
          <a:endParaRPr lang="es-PE"/>
        </a:p>
      </dgm:t>
    </dgm:pt>
    <dgm:pt modelId="{BEBC7D76-80DD-4324-A5DA-8E98E63AA3FC}">
      <dgm:prSet phldrT="[Texto]"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En la 2° medición, se produce una mejora en la calidad de sueño global y en los componentes de duración y eficiencia del sueño. Al parecer, estarían durmiendo más de 8 horas y se reduce el intervalo de tiempo entre el momento de acostarse y quedarse dormido.</a:t>
          </a:r>
          <a:endParaRPr lang="es-PE" sz="1100" b="1" dirty="0">
            <a:solidFill>
              <a:schemeClr val="accent1"/>
            </a:solidFill>
          </a:endParaRPr>
        </a:p>
      </dgm:t>
    </dgm:pt>
    <dgm:pt modelId="{654A6C0E-51B0-4A51-9825-E9CCD8531180}" type="parTrans" cxnId="{49E729C5-DBD6-4995-9963-775B32FD160C}">
      <dgm:prSet/>
      <dgm:spPr/>
      <dgm:t>
        <a:bodyPr/>
        <a:lstStyle/>
        <a:p>
          <a:endParaRPr lang="es-PE"/>
        </a:p>
      </dgm:t>
    </dgm:pt>
    <dgm:pt modelId="{8A93F2EF-71A1-440E-8751-D1D44093E5D2}" type="sibTrans" cxnId="{49E729C5-DBD6-4995-9963-775B32FD160C}">
      <dgm:prSet/>
      <dgm:spPr/>
      <dgm:t>
        <a:bodyPr/>
        <a:lstStyle/>
        <a:p>
          <a:endParaRPr lang="es-PE"/>
        </a:p>
      </dgm:t>
    </dgm:pt>
    <dgm:pt modelId="{041712FE-69F9-4C42-BEE7-C71201F1BD7C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CF87E02B-98F9-4BA2-BC8D-4DA121224D0E}" type="parTrans" cxnId="{ACB243BE-E835-4984-8844-BC005D2B9B34}">
      <dgm:prSet/>
      <dgm:spPr/>
      <dgm:t>
        <a:bodyPr/>
        <a:lstStyle/>
        <a:p>
          <a:endParaRPr lang="es-PE"/>
        </a:p>
      </dgm:t>
    </dgm:pt>
    <dgm:pt modelId="{45B5AEBC-C340-4FE7-83B6-B2FD07D5F052}" type="sibTrans" cxnId="{ACB243BE-E835-4984-8844-BC005D2B9B34}">
      <dgm:prSet/>
      <dgm:spPr/>
      <dgm:t>
        <a:bodyPr/>
        <a:lstStyle/>
        <a:p>
          <a:endParaRPr lang="es-PE"/>
        </a:p>
      </dgm:t>
    </dgm:pt>
    <dgm:pt modelId="{0F06DE24-8E5D-4A81-B8C7-A4599DC94074}">
      <dgm:prSet custT="1"/>
      <dgm:spPr/>
      <dgm:t>
        <a:bodyPr/>
        <a:lstStyle/>
        <a:p>
          <a:pPr algn="just"/>
          <a:r>
            <a:rPr lang="es-PE" sz="1100" b="1" dirty="0">
              <a:solidFill>
                <a:schemeClr val="accent1"/>
              </a:solidFill>
            </a:rPr>
            <a:t>Las variaciones </a:t>
          </a:r>
          <a:r>
            <a:rPr lang="es-PE" sz="1100" b="1" dirty="0" smtClean="0">
              <a:solidFill>
                <a:schemeClr val="accent1"/>
              </a:solidFill>
            </a:rPr>
            <a:t>registradas </a:t>
          </a:r>
          <a:r>
            <a:rPr lang="es-PE" sz="1100" b="1" dirty="0">
              <a:solidFill>
                <a:schemeClr val="accent1"/>
              </a:solidFill>
            </a:rPr>
            <a:t>podrían obedecer, </a:t>
          </a:r>
          <a:r>
            <a:rPr lang="es-PE" sz="1100" b="1" dirty="0" smtClean="0">
              <a:solidFill>
                <a:schemeClr val="accent1"/>
              </a:solidFill>
            </a:rPr>
            <a:t>principalmente, a </a:t>
          </a:r>
          <a:r>
            <a:rPr lang="es-PE" sz="1100" b="1" dirty="0">
              <a:solidFill>
                <a:schemeClr val="accent1"/>
              </a:solidFill>
            </a:rPr>
            <a:t>los momentos de medición. </a:t>
          </a:r>
        </a:p>
      </dgm:t>
    </dgm:pt>
    <dgm:pt modelId="{7D4F5716-850F-4270-8370-4C9AAFBADA9F}" type="parTrans" cxnId="{CFB71012-A432-4F80-A505-094561E860B1}">
      <dgm:prSet/>
      <dgm:spPr/>
      <dgm:t>
        <a:bodyPr/>
        <a:lstStyle/>
        <a:p>
          <a:endParaRPr lang="es-PE"/>
        </a:p>
      </dgm:t>
    </dgm:pt>
    <dgm:pt modelId="{4CB96513-2E47-4920-AD65-327C5E0C47B9}" type="sibTrans" cxnId="{CFB71012-A432-4F80-A505-094561E860B1}">
      <dgm:prSet/>
      <dgm:spPr/>
      <dgm:t>
        <a:bodyPr/>
        <a:lstStyle/>
        <a:p>
          <a:endParaRPr lang="es-PE"/>
        </a:p>
      </dgm:t>
    </dgm:pt>
    <dgm:pt modelId="{C59CE519-660C-4F2D-B87C-BEF4689C0DC7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ADED41F1-63CC-420B-B5D6-617A6299CC5F}" type="parTrans" cxnId="{842C140C-D923-46DA-A06E-3E3E7A635545}">
      <dgm:prSet/>
      <dgm:spPr/>
      <dgm:t>
        <a:bodyPr/>
        <a:lstStyle/>
        <a:p>
          <a:endParaRPr lang="es-PE"/>
        </a:p>
      </dgm:t>
    </dgm:pt>
    <dgm:pt modelId="{9AE037C1-1178-4F9C-8F47-3025A4FF3D8F}" type="sibTrans" cxnId="{842C140C-D923-46DA-A06E-3E3E7A635545}">
      <dgm:prSet/>
      <dgm:spPr/>
      <dgm:t>
        <a:bodyPr/>
        <a:lstStyle/>
        <a:p>
          <a:endParaRPr lang="es-PE"/>
        </a:p>
      </dgm:t>
    </dgm:pt>
    <dgm:pt modelId="{52439003-41E1-4B3A-9FB0-022670716E9B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F62B7D83-7A58-4633-A6AA-0956EB346774}" type="parTrans" cxnId="{F88DB9C1-9F3A-4EF0-8D07-871A1BCDC748}">
      <dgm:prSet/>
      <dgm:spPr/>
      <dgm:t>
        <a:bodyPr/>
        <a:lstStyle/>
        <a:p>
          <a:endParaRPr lang="es-PE"/>
        </a:p>
      </dgm:t>
    </dgm:pt>
    <dgm:pt modelId="{2DE6FA15-D024-41B5-9557-800FC7296DE0}" type="sibTrans" cxnId="{F88DB9C1-9F3A-4EF0-8D07-871A1BCDC748}">
      <dgm:prSet/>
      <dgm:spPr/>
      <dgm:t>
        <a:bodyPr/>
        <a:lstStyle/>
        <a:p>
          <a:endParaRPr lang="es-PE"/>
        </a:p>
      </dgm:t>
    </dgm:pt>
    <dgm:pt modelId="{881C4A9C-F1B8-4AF9-8BDD-E33F21B9A3DD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4E21A46D-2CDD-4B61-AAF4-0333FA3F7E68}" type="parTrans" cxnId="{D7F0A009-0C23-414D-8565-28726DE13A2D}">
      <dgm:prSet/>
      <dgm:spPr/>
      <dgm:t>
        <a:bodyPr/>
        <a:lstStyle/>
        <a:p>
          <a:endParaRPr lang="es-PE"/>
        </a:p>
      </dgm:t>
    </dgm:pt>
    <dgm:pt modelId="{A54CF451-1AD7-4571-B8CC-D92E3610137C}" type="sibTrans" cxnId="{D7F0A009-0C23-414D-8565-28726DE13A2D}">
      <dgm:prSet/>
      <dgm:spPr/>
      <dgm:t>
        <a:bodyPr/>
        <a:lstStyle/>
        <a:p>
          <a:endParaRPr lang="es-PE"/>
        </a:p>
      </dgm:t>
    </dgm:pt>
    <dgm:pt modelId="{52DC7C61-F381-4A42-9729-C9D9BAB2E05F}">
      <dgm:prSet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Relación entre </a:t>
          </a:r>
          <a:r>
            <a:rPr lang="es-PE" sz="1100" b="1" dirty="0" smtClean="0">
              <a:solidFill>
                <a:schemeClr val="accent6">
                  <a:lumMod val="75000"/>
                </a:schemeClr>
              </a:solidFill>
            </a:rPr>
            <a:t>horario de navegación a través de las redes sociales (noche y madrugada) </a:t>
          </a:r>
          <a:r>
            <a:rPr lang="es-PE" sz="1100" b="1" dirty="0" smtClean="0">
              <a:solidFill>
                <a:schemeClr val="accent1"/>
              </a:solidFill>
            </a:rPr>
            <a:t>y una pobre calidad del sueño. Exposición a la luz artificial puede afectar el funcionamiento de la hormona melatonina, que ayuda a regular el sueño, la termorregulación, la presión sanguínea y los niveles de glucosa, produciéndose alteraciones en los patrones del sueño (</a:t>
          </a:r>
          <a:r>
            <a:rPr lang="es-PE" sz="1100" b="1" dirty="0" err="1" smtClean="0">
              <a:solidFill>
                <a:schemeClr val="accent1"/>
              </a:solidFill>
            </a:rPr>
            <a:t>Wolniczak</a:t>
          </a:r>
          <a:r>
            <a:rPr lang="es-PE" sz="1100" b="1" dirty="0" smtClean="0">
              <a:solidFill>
                <a:schemeClr val="accent1"/>
              </a:solidFill>
            </a:rPr>
            <a:t> et al., 2013).</a:t>
          </a:r>
          <a:endParaRPr lang="es-PE" sz="1100" b="1" dirty="0">
            <a:solidFill>
              <a:schemeClr val="accent1"/>
            </a:solidFill>
          </a:endParaRPr>
        </a:p>
      </dgm:t>
    </dgm:pt>
    <dgm:pt modelId="{7EC5D09F-F758-4077-A67E-4A84D2104FBF}" type="parTrans" cxnId="{01FB9C0C-117B-47E3-B933-CE4DFD163ACA}">
      <dgm:prSet/>
      <dgm:spPr/>
      <dgm:t>
        <a:bodyPr/>
        <a:lstStyle/>
        <a:p>
          <a:endParaRPr lang="es-PE"/>
        </a:p>
      </dgm:t>
    </dgm:pt>
    <dgm:pt modelId="{BB42F782-4203-4506-B489-0EDF5114F33C}" type="sibTrans" cxnId="{01FB9C0C-117B-47E3-B933-CE4DFD163ACA}">
      <dgm:prSet/>
      <dgm:spPr/>
      <dgm:t>
        <a:bodyPr/>
        <a:lstStyle/>
        <a:p>
          <a:endParaRPr lang="es-PE"/>
        </a:p>
      </dgm:t>
    </dgm:pt>
    <dgm:pt modelId="{10AA5215-9BBF-449E-8EE1-CF5C1DD73972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90D43F12-5792-4A16-AD90-C6193C88FBD1}" type="parTrans" cxnId="{FADCE5FC-F45B-4460-8BC2-A9DB1528D305}">
      <dgm:prSet/>
      <dgm:spPr/>
      <dgm:t>
        <a:bodyPr/>
        <a:lstStyle/>
        <a:p>
          <a:endParaRPr lang="es-PE"/>
        </a:p>
      </dgm:t>
    </dgm:pt>
    <dgm:pt modelId="{E78E38A1-5A81-4091-9878-1DCE7156A0A4}" type="sibTrans" cxnId="{FADCE5FC-F45B-4460-8BC2-A9DB1528D305}">
      <dgm:prSet/>
      <dgm:spPr/>
      <dgm:t>
        <a:bodyPr/>
        <a:lstStyle/>
        <a:p>
          <a:endParaRPr lang="es-PE"/>
        </a:p>
      </dgm:t>
    </dgm:pt>
    <dgm:pt modelId="{170E3DA8-3B72-423F-84BE-2F59DBD50FCA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7F8A35D9-FE5F-425A-B362-BD1A4D5809D4}" type="parTrans" cxnId="{EAD9912B-1920-485D-A8FF-8C7C276A55E7}">
      <dgm:prSet/>
      <dgm:spPr/>
      <dgm:t>
        <a:bodyPr/>
        <a:lstStyle/>
        <a:p>
          <a:endParaRPr lang="es-PE"/>
        </a:p>
      </dgm:t>
    </dgm:pt>
    <dgm:pt modelId="{4DBDB2B1-2C9A-4392-8860-70B65361CAD3}" type="sibTrans" cxnId="{EAD9912B-1920-485D-A8FF-8C7C276A55E7}">
      <dgm:prSet/>
      <dgm:spPr/>
      <dgm:t>
        <a:bodyPr/>
        <a:lstStyle/>
        <a:p>
          <a:endParaRPr lang="es-PE"/>
        </a:p>
      </dgm:t>
    </dgm:pt>
    <dgm:pt modelId="{6618FC96-DA34-4B0C-8201-3A94BB0D5ADB}">
      <dgm:prSet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 1° medición, en </a:t>
          </a:r>
          <a:r>
            <a:rPr lang="es-PE" sz="1100" b="1" dirty="0">
              <a:solidFill>
                <a:schemeClr val="accent1"/>
              </a:solidFill>
            </a:rPr>
            <a:t>fechas previas a la semana de exámenes </a:t>
          </a:r>
          <a:r>
            <a:rPr lang="es-PE" sz="1100" b="1" dirty="0" smtClean="0">
              <a:solidFill>
                <a:schemeClr val="accent1"/>
              </a:solidFill>
            </a:rPr>
            <a:t>parciales, mayor cuota de estrés. </a:t>
          </a:r>
          <a:endParaRPr lang="es-PE" sz="1100" b="1" dirty="0">
            <a:solidFill>
              <a:schemeClr val="accent1"/>
            </a:solidFill>
          </a:endParaRPr>
        </a:p>
      </dgm:t>
    </dgm:pt>
    <dgm:pt modelId="{A2B54C3A-4697-4154-8AC1-323B1B30BD4F}" type="parTrans" cxnId="{A616D793-2703-40DB-9777-7A231E46B105}">
      <dgm:prSet/>
      <dgm:spPr/>
      <dgm:t>
        <a:bodyPr/>
        <a:lstStyle/>
        <a:p>
          <a:endParaRPr lang="es-PE"/>
        </a:p>
      </dgm:t>
    </dgm:pt>
    <dgm:pt modelId="{3C39AEDA-D550-450D-9839-93F3DC7384F6}" type="sibTrans" cxnId="{A616D793-2703-40DB-9777-7A231E46B105}">
      <dgm:prSet/>
      <dgm:spPr/>
      <dgm:t>
        <a:bodyPr/>
        <a:lstStyle/>
        <a:p>
          <a:endParaRPr lang="es-PE"/>
        </a:p>
      </dgm:t>
    </dgm:pt>
    <dgm:pt modelId="{41F5FEB0-30DF-4A6A-9BD0-97752CE9315C}">
      <dgm:prSet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 Literatura: estrés general y estrés académico se asocian negativamente con la calidad del sueño</a:t>
          </a:r>
          <a:r>
            <a:rPr lang="es-PE" sz="1100" b="1" baseline="30000" dirty="0" smtClean="0">
              <a:solidFill>
                <a:srgbClr val="C00000"/>
              </a:solidFill>
            </a:rPr>
            <a:t>2</a:t>
          </a:r>
          <a:r>
            <a:rPr lang="es-PE" sz="1100" b="1" baseline="30000" dirty="0" smtClean="0">
              <a:solidFill>
                <a:schemeClr val="accent1"/>
              </a:solidFill>
            </a:rPr>
            <a:t>.</a:t>
          </a:r>
          <a:r>
            <a:rPr lang="es-PE" sz="1100" b="1" dirty="0" smtClean="0">
              <a:solidFill>
                <a:schemeClr val="accent1"/>
              </a:solidFill>
            </a:rPr>
            <a:t> </a:t>
          </a:r>
          <a:endParaRPr lang="es-PE" sz="1100" b="1" dirty="0">
            <a:solidFill>
              <a:schemeClr val="accent1"/>
            </a:solidFill>
          </a:endParaRPr>
        </a:p>
      </dgm:t>
    </dgm:pt>
    <dgm:pt modelId="{7D91C332-3BFB-484E-884E-6E90513736A5}" type="parTrans" cxnId="{D62A1EA6-2E0E-4685-AF6E-FCDD5C3358E3}">
      <dgm:prSet/>
      <dgm:spPr/>
      <dgm:t>
        <a:bodyPr/>
        <a:lstStyle/>
        <a:p>
          <a:endParaRPr lang="es-PE"/>
        </a:p>
      </dgm:t>
    </dgm:pt>
    <dgm:pt modelId="{C8CA834B-D1BE-451E-8262-03E1B5F15973}" type="sibTrans" cxnId="{D62A1EA6-2E0E-4685-AF6E-FCDD5C3358E3}">
      <dgm:prSet/>
      <dgm:spPr/>
      <dgm:t>
        <a:bodyPr/>
        <a:lstStyle/>
        <a:p>
          <a:endParaRPr lang="es-PE"/>
        </a:p>
      </dgm:t>
    </dgm:pt>
    <dgm:pt modelId="{C31E3B86-E52B-4F15-9618-971E5DCCC5F1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231DD7F2-BC25-48CB-B8CA-029B4146A61F}" type="parTrans" cxnId="{3D8933B7-E569-4BD3-A88E-3245885943A4}">
      <dgm:prSet/>
      <dgm:spPr/>
      <dgm:t>
        <a:bodyPr/>
        <a:lstStyle/>
        <a:p>
          <a:endParaRPr lang="es-PE"/>
        </a:p>
      </dgm:t>
    </dgm:pt>
    <dgm:pt modelId="{6B32F204-5387-49CD-9F21-897704031569}" type="sibTrans" cxnId="{3D8933B7-E569-4BD3-A88E-3245885943A4}">
      <dgm:prSet/>
      <dgm:spPr/>
      <dgm:t>
        <a:bodyPr/>
        <a:lstStyle/>
        <a:p>
          <a:endParaRPr lang="es-PE"/>
        </a:p>
      </dgm:t>
    </dgm:pt>
    <dgm:pt modelId="{BD1CCF59-711C-4B00-89A5-5C7E667C2E16}">
      <dgm:prSet custT="1"/>
      <dgm:spPr/>
      <dgm:t>
        <a:bodyPr/>
        <a:lstStyle/>
        <a:p>
          <a:pPr algn="just"/>
          <a:r>
            <a:rPr lang="es-PE" sz="1100" b="1" dirty="0" smtClean="0">
              <a:solidFill>
                <a:schemeClr val="accent1"/>
              </a:solidFill>
            </a:rPr>
            <a:t>Asociación entre una mayor</a:t>
          </a:r>
          <a:r>
            <a:rPr lang="es-PE" sz="1100" b="1" dirty="0" smtClean="0">
              <a:solidFill>
                <a:schemeClr val="accent6">
                  <a:lumMod val="75000"/>
                </a:schemeClr>
              </a:solidFill>
            </a:rPr>
            <a:t> preocupación por el rendimiento en cursos </a:t>
          </a:r>
          <a:r>
            <a:rPr lang="es-PE" sz="1100" b="1" dirty="0" smtClean="0">
              <a:solidFill>
                <a:schemeClr val="accent1"/>
              </a:solidFill>
            </a:rPr>
            <a:t>y una mala calidad del sueño. Un tercio del grupo desaprobó al menos un curso =&gt; posible estresor adicional. Literatura señala asociaciones entre estrés, sueño y rendimiento académico (Gilbert y </a:t>
          </a:r>
          <a:r>
            <a:rPr lang="es-PE" sz="1100" b="1" dirty="0" err="1" smtClean="0">
              <a:solidFill>
                <a:schemeClr val="accent1"/>
              </a:solidFill>
            </a:rPr>
            <a:t>Weaver</a:t>
          </a:r>
          <a:r>
            <a:rPr lang="es-PE" sz="1100" b="1" dirty="0" smtClean="0">
              <a:solidFill>
                <a:schemeClr val="accent1"/>
              </a:solidFill>
            </a:rPr>
            <a:t>, 2010). </a:t>
          </a:r>
          <a:endParaRPr lang="es-PE" sz="1100" b="1" dirty="0">
            <a:solidFill>
              <a:schemeClr val="accent1"/>
            </a:solidFill>
          </a:endParaRPr>
        </a:p>
      </dgm:t>
    </dgm:pt>
    <dgm:pt modelId="{FC7C8F9C-08C3-4543-93AE-AAE366F3742E}" type="parTrans" cxnId="{F35E9BFD-BC4C-4357-8182-790E7986F342}">
      <dgm:prSet/>
      <dgm:spPr/>
      <dgm:t>
        <a:bodyPr/>
        <a:lstStyle/>
        <a:p>
          <a:endParaRPr lang="es-PE"/>
        </a:p>
      </dgm:t>
    </dgm:pt>
    <dgm:pt modelId="{1F08A9EF-2983-41C0-9EB3-D645BBC4F12E}" type="sibTrans" cxnId="{F35E9BFD-BC4C-4357-8182-790E7986F342}">
      <dgm:prSet/>
      <dgm:spPr/>
      <dgm:t>
        <a:bodyPr/>
        <a:lstStyle/>
        <a:p>
          <a:endParaRPr lang="es-PE"/>
        </a:p>
      </dgm:t>
    </dgm:pt>
    <dgm:pt modelId="{A5A0A02E-F46C-4DAA-84E2-DCC8CC5B17A8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76D99619-D4F5-4FE1-B9FC-AE5FEF05B4A8}" type="parTrans" cxnId="{E744356E-B73F-4F3A-85D7-255B65A90AE4}">
      <dgm:prSet/>
      <dgm:spPr/>
      <dgm:t>
        <a:bodyPr/>
        <a:lstStyle/>
        <a:p>
          <a:endParaRPr lang="es-PE"/>
        </a:p>
      </dgm:t>
    </dgm:pt>
    <dgm:pt modelId="{BC1753C6-85CA-4FA3-8C92-AD7BDDDC9C73}" type="sibTrans" cxnId="{E744356E-B73F-4F3A-85D7-255B65A90AE4}">
      <dgm:prSet/>
      <dgm:spPr/>
      <dgm:t>
        <a:bodyPr/>
        <a:lstStyle/>
        <a:p>
          <a:endParaRPr lang="es-PE"/>
        </a:p>
      </dgm:t>
    </dgm:pt>
    <dgm:pt modelId="{298FB714-3C98-4C90-A847-52340566DAF5}">
      <dgm:prSet phldrT="[Texto]"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88506D9C-0291-4B5A-A20D-59E4334A15C4}" type="parTrans" cxnId="{3C05E511-E22B-4C63-A444-7A23D6145E65}">
      <dgm:prSet/>
      <dgm:spPr/>
      <dgm:t>
        <a:bodyPr/>
        <a:lstStyle/>
        <a:p>
          <a:endParaRPr lang="es-PE"/>
        </a:p>
      </dgm:t>
    </dgm:pt>
    <dgm:pt modelId="{4B2A2BEC-419A-4895-A710-5687EAFB7941}" type="sibTrans" cxnId="{3C05E511-E22B-4C63-A444-7A23D6145E65}">
      <dgm:prSet/>
      <dgm:spPr/>
      <dgm:t>
        <a:bodyPr/>
        <a:lstStyle/>
        <a:p>
          <a:endParaRPr lang="es-PE"/>
        </a:p>
      </dgm:t>
    </dgm:pt>
    <dgm:pt modelId="{046EF751-9BC6-4485-ACDB-7F183829F188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5252CA62-0307-401C-896D-48BA7628A256}" type="parTrans" cxnId="{604DD874-31E4-43FD-A851-9A7F7BC563B2}">
      <dgm:prSet/>
      <dgm:spPr/>
      <dgm:t>
        <a:bodyPr/>
        <a:lstStyle/>
        <a:p>
          <a:endParaRPr lang="es-PE"/>
        </a:p>
      </dgm:t>
    </dgm:pt>
    <dgm:pt modelId="{0DCE2BC3-CDA9-466B-9056-D650E8B0D172}" type="sibTrans" cxnId="{604DD874-31E4-43FD-A851-9A7F7BC563B2}">
      <dgm:prSet/>
      <dgm:spPr/>
      <dgm:t>
        <a:bodyPr/>
        <a:lstStyle/>
        <a:p>
          <a:endParaRPr lang="es-PE"/>
        </a:p>
      </dgm:t>
    </dgm:pt>
    <dgm:pt modelId="{9D9FD030-F255-4FE8-8F90-6E5EF70955CD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19ECFB5A-3E1F-466A-9B7D-454409DA2BFF}" type="parTrans" cxnId="{227A1559-2589-4CBF-A9B2-1C5884E95D40}">
      <dgm:prSet/>
      <dgm:spPr/>
      <dgm:t>
        <a:bodyPr/>
        <a:lstStyle/>
        <a:p>
          <a:endParaRPr lang="es-PE"/>
        </a:p>
      </dgm:t>
    </dgm:pt>
    <dgm:pt modelId="{A6EE54CF-DFFF-45FB-81A3-3C427B13A5D3}" type="sibTrans" cxnId="{227A1559-2589-4CBF-A9B2-1C5884E95D40}">
      <dgm:prSet/>
      <dgm:spPr/>
      <dgm:t>
        <a:bodyPr/>
        <a:lstStyle/>
        <a:p>
          <a:endParaRPr lang="es-PE"/>
        </a:p>
      </dgm:t>
    </dgm:pt>
    <dgm:pt modelId="{EBA2D08F-8B27-4401-9758-35428711E23A}">
      <dgm:prSet custT="1"/>
      <dgm:spPr/>
      <dgm:t>
        <a:bodyPr/>
        <a:lstStyle/>
        <a:p>
          <a:pPr algn="just"/>
          <a:endParaRPr lang="es-PE" sz="1100" b="1" dirty="0">
            <a:solidFill>
              <a:schemeClr val="accent1"/>
            </a:solidFill>
          </a:endParaRPr>
        </a:p>
      </dgm:t>
    </dgm:pt>
    <dgm:pt modelId="{076605BB-5C96-44E7-A477-177C03ABD7DD}" type="parTrans" cxnId="{BE3434EF-0A36-4DBE-A4C1-7F9211CDBFC6}">
      <dgm:prSet/>
      <dgm:spPr/>
      <dgm:t>
        <a:bodyPr/>
        <a:lstStyle/>
        <a:p>
          <a:endParaRPr lang="es-PE"/>
        </a:p>
      </dgm:t>
    </dgm:pt>
    <dgm:pt modelId="{09FB2772-F369-4FA6-BF3F-D9DA11F307DF}" type="sibTrans" cxnId="{BE3434EF-0A36-4DBE-A4C1-7F9211CDBFC6}">
      <dgm:prSet/>
      <dgm:spPr/>
      <dgm:t>
        <a:bodyPr/>
        <a:lstStyle/>
        <a:p>
          <a:endParaRPr lang="es-PE"/>
        </a:p>
      </dgm:t>
    </dgm:pt>
    <dgm:pt modelId="{C807EB86-FA22-4E77-A162-19FD3A947815}" type="pres">
      <dgm:prSet presAssocID="{2584F3D1-92BE-494C-A992-0E53762262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7FBF6BF-B122-4CB7-BFCF-35AABAEB765A}" type="pres">
      <dgm:prSet presAssocID="{6912C593-DEEA-40CB-B9FC-ED73767A9F2E}" presName="composite" presStyleCnt="0"/>
      <dgm:spPr/>
    </dgm:pt>
    <dgm:pt modelId="{57EFE535-7FFC-4F5D-9BBB-25A9F21B3B03}" type="pres">
      <dgm:prSet presAssocID="{6912C593-DEEA-40CB-B9FC-ED73767A9F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C99B3C1-35B3-4D49-ACFE-937612A8113A}" type="pres">
      <dgm:prSet presAssocID="{6912C593-DEEA-40CB-B9FC-ED73767A9F2E}" presName="descendantText" presStyleLbl="alignAcc1" presStyleIdx="0" presStyleCnt="3" custScaleY="142751" custLinFactNeighborX="149" custLinFactNeighborY="-4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A350F97-DA89-45AA-BB5A-30548EEBDB48}" type="pres">
      <dgm:prSet presAssocID="{6CB53C5A-1911-45CD-90F1-BD047B42669C}" presName="sp" presStyleCnt="0"/>
      <dgm:spPr/>
    </dgm:pt>
    <dgm:pt modelId="{B1F63DDA-D85B-426F-87BE-259E05E8C1B8}" type="pres">
      <dgm:prSet presAssocID="{625BA6FD-665B-4053-BD4C-E7306DE4771A}" presName="composite" presStyleCnt="0"/>
      <dgm:spPr/>
    </dgm:pt>
    <dgm:pt modelId="{08BD7B14-7CCE-4D00-9D5A-64210AAB1D0A}" type="pres">
      <dgm:prSet presAssocID="{625BA6FD-665B-4053-BD4C-E7306DE477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6B00D2-9FFA-43B9-95A4-1E4167A8C652}" type="pres">
      <dgm:prSet presAssocID="{625BA6FD-665B-4053-BD4C-E7306DE4771A}" presName="descendantText" presStyleLbl="alignAcc1" presStyleIdx="1" presStyleCnt="3" custScaleY="140602" custLinFactNeighborX="-68" custLinFactNeighborY="204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EBC9B7-98CF-4BC4-BC6F-21354D532D88}" type="pres">
      <dgm:prSet presAssocID="{E7520471-09D3-44E2-879C-9F33150A1B79}" presName="sp" presStyleCnt="0"/>
      <dgm:spPr/>
    </dgm:pt>
    <dgm:pt modelId="{38FB3D8A-A738-4579-9E83-25755297CA97}" type="pres">
      <dgm:prSet presAssocID="{80AE3198-0890-4C44-9950-123A16A18357}" presName="composite" presStyleCnt="0"/>
      <dgm:spPr/>
    </dgm:pt>
    <dgm:pt modelId="{A83DF717-A91E-439A-9BD4-1BC83D78C51E}" type="pres">
      <dgm:prSet presAssocID="{80AE3198-0890-4C44-9950-123A16A183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60F9A2-FF99-4279-9BD3-F0974E04A88A}" type="pres">
      <dgm:prSet presAssocID="{80AE3198-0890-4C44-9950-123A16A18357}" presName="descendantText" presStyleLbl="alignAcc1" presStyleIdx="2" presStyleCnt="3" custScaleY="246850" custLinFactNeighborX="155" custLinFactNeighborY="43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AD9912B-1920-485D-A8FF-8C7C276A55E7}" srcId="{6912C593-DEEA-40CB-B9FC-ED73767A9F2E}" destId="{170E3DA8-3B72-423F-84BE-2F59DBD50FCA}" srcOrd="6" destOrd="0" parTransId="{7F8A35D9-FE5F-425A-B362-BD1A4D5809D4}" sibTransId="{4DBDB2B1-2C9A-4392-8860-70B65361CAD3}"/>
    <dgm:cxn modelId="{D8092C3A-9553-46CC-8758-72F4A8AA2A72}" srcId="{6912C593-DEEA-40CB-B9FC-ED73767A9F2E}" destId="{1E371464-36A6-4C18-9BF3-89EAE62B6E60}" srcOrd="2" destOrd="0" parTransId="{D13AFA06-9AA6-4E77-B19E-39123602DF37}" sibTransId="{EB86EAFF-D3E2-483E-B5D6-90CAB4E063E4}"/>
    <dgm:cxn modelId="{4A7CB0F0-15E9-4D31-8F8F-69809DDCDB6C}" type="presOf" srcId="{6618FC96-DA34-4B0C-8201-3A94BB0D5ADB}" destId="{526B00D2-9FFA-43B9-95A4-1E4167A8C652}" srcOrd="0" destOrd="3" presId="urn:microsoft.com/office/officeart/2005/8/layout/chevron2"/>
    <dgm:cxn modelId="{19A7B38D-3C02-48ED-B07C-97296F12BD8A}" srcId="{6912C593-DEEA-40CB-B9FC-ED73767A9F2E}" destId="{BBB7CB88-5012-428D-8FCE-400FEF568FE4}" srcOrd="0" destOrd="0" parTransId="{4528A15D-B0E9-43F1-900B-ED144D8EA383}" sibTransId="{4F2B1895-0DB5-4EFE-9E92-2D0834F492B3}"/>
    <dgm:cxn modelId="{BE3434EF-0A36-4DBE-A4C1-7F9211CDBFC6}" srcId="{80AE3198-0890-4C44-9950-123A16A18357}" destId="{EBA2D08F-8B27-4401-9758-35428711E23A}" srcOrd="5" destOrd="0" parTransId="{076605BB-5C96-44E7-A477-177C03ABD7DD}" sibTransId="{09FB2772-F369-4FA6-BF3F-D9DA11F307DF}"/>
    <dgm:cxn modelId="{0BF557F7-BFBE-4F45-8079-8E0C167359ED}" type="presOf" srcId="{10AA5215-9BBF-449E-8EE1-CF5C1DD73972}" destId="{0660F9A2-FF99-4279-9BD3-F0974E04A88A}" srcOrd="0" destOrd="7" presId="urn:microsoft.com/office/officeart/2005/8/layout/chevron2"/>
    <dgm:cxn modelId="{40019C6D-912E-4162-8756-445599098525}" type="presOf" srcId="{6E20118D-A58A-4589-B171-AD4BE5B24626}" destId="{526B00D2-9FFA-43B9-95A4-1E4167A8C652}" srcOrd="0" destOrd="0" presId="urn:microsoft.com/office/officeart/2005/8/layout/chevron2"/>
    <dgm:cxn modelId="{E8AFFB74-7A2D-4A33-956A-2160A2A63032}" type="presOf" srcId="{1E371464-36A6-4C18-9BF3-89EAE62B6E60}" destId="{7C99B3C1-35B3-4D49-ACFE-937612A8113A}" srcOrd="0" destOrd="2" presId="urn:microsoft.com/office/officeart/2005/8/layout/chevron2"/>
    <dgm:cxn modelId="{4ACF1985-A1AB-424C-AA7F-BB95D6593D4F}" type="presOf" srcId="{80AE3198-0890-4C44-9950-123A16A18357}" destId="{A83DF717-A91E-439A-9BD4-1BC83D78C51E}" srcOrd="0" destOrd="0" presId="urn:microsoft.com/office/officeart/2005/8/layout/chevron2"/>
    <dgm:cxn modelId="{DAA337AF-333E-4191-B596-79563705A157}" type="presOf" srcId="{C59CE519-660C-4F2D-B87C-BEF4689C0DC7}" destId="{526B00D2-9FFA-43B9-95A4-1E4167A8C652}" srcOrd="0" destOrd="6" presId="urn:microsoft.com/office/officeart/2005/8/layout/chevron2"/>
    <dgm:cxn modelId="{9BE4837A-E948-4691-92C7-9A9B47762E64}" type="presOf" srcId="{5D51C2C2-3A3C-4FBD-8B25-67197220C991}" destId="{7C99B3C1-35B3-4D49-ACFE-937612A8113A}" srcOrd="0" destOrd="8" presId="urn:microsoft.com/office/officeart/2005/8/layout/chevron2"/>
    <dgm:cxn modelId="{3D4845D0-6FF0-4D77-9DF2-97DFE40EDAAF}" type="presOf" srcId="{9D9FD030-F255-4FE8-8F90-6E5EF70955CD}" destId="{526B00D2-9FFA-43B9-95A4-1E4167A8C652}" srcOrd="0" destOrd="4" presId="urn:microsoft.com/office/officeart/2005/8/layout/chevron2"/>
    <dgm:cxn modelId="{15DF028D-58E5-4FF0-9E02-3CB77C548F94}" type="presOf" srcId="{170E3DA8-3B72-423F-84BE-2F59DBD50FCA}" destId="{7C99B3C1-35B3-4D49-ACFE-937612A8113A}" srcOrd="0" destOrd="6" presId="urn:microsoft.com/office/officeart/2005/8/layout/chevron2"/>
    <dgm:cxn modelId="{3C05E511-E22B-4C63-A444-7A23D6145E65}" srcId="{80AE3198-0890-4C44-9950-123A16A18357}" destId="{298FB714-3C98-4C90-A847-52340566DAF5}" srcOrd="3" destOrd="0" parTransId="{88506D9C-0291-4B5A-A20D-59E4334A15C4}" sibTransId="{4B2A2BEC-419A-4895-A710-5687EAFB7941}"/>
    <dgm:cxn modelId="{0790D337-EC36-4FB8-9CB7-6C9660B2BA73}" type="presOf" srcId="{BD1CCF59-711C-4B00-89A5-5C7E667C2E16}" destId="{0660F9A2-FF99-4279-9BD3-F0974E04A88A}" srcOrd="0" destOrd="4" presId="urn:microsoft.com/office/officeart/2005/8/layout/chevron2"/>
    <dgm:cxn modelId="{8F2C1553-E63D-4B49-9253-D653DDA995EE}" type="presOf" srcId="{9308B8FE-DC84-45AB-B6AD-AD090190E468}" destId="{7C99B3C1-35B3-4D49-ACFE-937612A8113A}" srcOrd="0" destOrd="11" presId="urn:microsoft.com/office/officeart/2005/8/layout/chevron2"/>
    <dgm:cxn modelId="{49E729C5-DBD6-4995-9963-775B32FD160C}" srcId="{6912C593-DEEA-40CB-B9FC-ED73767A9F2E}" destId="{BEBC7D76-80DD-4324-A5DA-8E98E63AA3FC}" srcOrd="7" destOrd="0" parTransId="{654A6C0E-51B0-4A51-9825-E9CCD8531180}" sibTransId="{8A93F2EF-71A1-440E-8751-D1D44093E5D2}"/>
    <dgm:cxn modelId="{1926031F-CD33-4DDD-AE2A-2C277190910A}" srcId="{2584F3D1-92BE-494C-A992-0E53762262AE}" destId="{6912C593-DEEA-40CB-B9FC-ED73767A9F2E}" srcOrd="0" destOrd="0" parTransId="{E4B43B27-7F8F-4337-91F2-5828052F18E8}" sibTransId="{6CB53C5A-1911-45CD-90F1-BD047B42669C}"/>
    <dgm:cxn modelId="{7B9F01D5-B67C-4558-B3EA-639887AE7CB7}" type="presOf" srcId="{89A93511-57CF-48D2-9150-D5E2945E3F12}" destId="{7C99B3C1-35B3-4D49-ACFE-937612A8113A}" srcOrd="0" destOrd="12" presId="urn:microsoft.com/office/officeart/2005/8/layout/chevron2"/>
    <dgm:cxn modelId="{DE3E7991-F522-445B-B5BA-FCE989E15EB7}" srcId="{6912C593-DEEA-40CB-B9FC-ED73767A9F2E}" destId="{5D51C2C2-3A3C-4FBD-8B25-67197220C991}" srcOrd="8" destOrd="0" parTransId="{9054E44B-87B8-4557-9F8E-7AD38E41C65D}" sibTransId="{0E40788B-F483-4002-9BD9-0C49A97B0C5B}"/>
    <dgm:cxn modelId="{ACB243BE-E835-4984-8844-BC005D2B9B34}" srcId="{6912C593-DEEA-40CB-B9FC-ED73767A9F2E}" destId="{041712FE-69F9-4C42-BEE7-C71201F1BD7C}" srcOrd="4" destOrd="0" parTransId="{CF87E02B-98F9-4BA2-BC8D-4DA121224D0E}" sibTransId="{45B5AEBC-C340-4FE7-83B6-B2FD07D5F052}"/>
    <dgm:cxn modelId="{FEC45732-46F1-4832-A92D-FF253AD56C0F}" type="presOf" srcId="{298FB714-3C98-4C90-A847-52340566DAF5}" destId="{0660F9A2-FF99-4279-9BD3-F0974E04A88A}" srcOrd="0" destOrd="3" presId="urn:microsoft.com/office/officeart/2005/8/layout/chevron2"/>
    <dgm:cxn modelId="{37FFFBF2-D231-4F8B-AF5D-EDFD37AA06B4}" type="presOf" srcId="{282C15E5-83AB-4DAB-BC09-46C18A33EF6A}" destId="{0660F9A2-FF99-4279-9BD3-F0974E04A88A}" srcOrd="0" destOrd="2" presId="urn:microsoft.com/office/officeart/2005/8/layout/chevron2"/>
    <dgm:cxn modelId="{4065DF96-2A40-4341-997D-7199120812D7}" type="presOf" srcId="{2584F3D1-92BE-494C-A992-0E53762262AE}" destId="{C807EB86-FA22-4E77-A162-19FD3A947815}" srcOrd="0" destOrd="0" presId="urn:microsoft.com/office/officeart/2005/8/layout/chevron2"/>
    <dgm:cxn modelId="{227A1559-2589-4CBF-A9B2-1C5884E95D40}" srcId="{625BA6FD-665B-4053-BD4C-E7306DE4771A}" destId="{9D9FD030-F255-4FE8-8F90-6E5EF70955CD}" srcOrd="4" destOrd="0" parTransId="{19ECFB5A-3E1F-466A-9B7D-454409DA2BFF}" sibTransId="{A6EE54CF-DFFF-45FB-81A3-3C427B13A5D3}"/>
    <dgm:cxn modelId="{0085922D-A4DD-45B6-B789-416A4170A1F9}" type="presOf" srcId="{881C4A9C-F1B8-4AF9-8BDD-E33F21B9A3DD}" destId="{0660F9A2-FF99-4279-9BD3-F0974E04A88A}" srcOrd="0" destOrd="8" presId="urn:microsoft.com/office/officeart/2005/8/layout/chevron2"/>
    <dgm:cxn modelId="{72670CB9-929E-4922-8AAD-98B82F5842A2}" srcId="{6912C593-DEEA-40CB-B9FC-ED73767A9F2E}" destId="{883E66E6-A2C3-4302-B763-2329D24E0E24}" srcOrd="10" destOrd="0" parTransId="{D789AF91-BA66-4C72-ADE3-6DF73B34723C}" sibTransId="{55286FE8-5B45-4B53-92F4-5D2F678D75DE}"/>
    <dgm:cxn modelId="{213F1B3F-AD1E-4898-861C-3C25507C3131}" type="presOf" srcId="{2FFC0C9F-C5CD-441A-83E9-508D58363F6E}" destId="{7C99B3C1-35B3-4D49-ACFE-937612A8113A}" srcOrd="0" destOrd="3" presId="urn:microsoft.com/office/officeart/2005/8/layout/chevron2"/>
    <dgm:cxn modelId="{3D8933B7-E569-4BD3-A88E-3245885943A4}" srcId="{80AE3198-0890-4C44-9950-123A16A18357}" destId="{C31E3B86-E52B-4F15-9618-971E5DCCC5F1}" srcOrd="0" destOrd="0" parTransId="{231DD7F2-BC25-48CB-B8CA-029B4146A61F}" sibTransId="{6B32F204-5387-49CD-9F21-897704031569}"/>
    <dgm:cxn modelId="{05656E08-B1CC-4468-A2E0-A8935719748F}" srcId="{6912C593-DEEA-40CB-B9FC-ED73767A9F2E}" destId="{AFF77051-0704-4F28-9AEE-7799DA431B0F}" srcOrd="9" destOrd="0" parTransId="{9C488D2F-796B-44FF-91F6-7EEFC208FC1B}" sibTransId="{1E89E908-02CD-4170-A576-B9575978523E}"/>
    <dgm:cxn modelId="{06184DDB-529C-430F-AE5D-B6F5976B28C4}" srcId="{6912C593-DEEA-40CB-B9FC-ED73767A9F2E}" destId="{2FFC0C9F-C5CD-441A-83E9-508D58363F6E}" srcOrd="3" destOrd="0" parTransId="{7BBB1252-7B45-4156-8B89-B98C5D74AA2B}" sibTransId="{8FB6510A-B2BF-4EDF-B992-45CB22A32D04}"/>
    <dgm:cxn modelId="{9B55FBCC-58BE-49C5-9DCD-21E7F3E28E83}" type="presOf" srcId="{A5A0A02E-F46C-4DAA-84E2-DCC8CC5B17A8}" destId="{0660F9A2-FF99-4279-9BD3-F0974E04A88A}" srcOrd="0" destOrd="1" presId="urn:microsoft.com/office/officeart/2005/8/layout/chevron2"/>
    <dgm:cxn modelId="{AC17C79C-1A86-4E33-A48E-30E900020016}" type="presOf" srcId="{EBA2D08F-8B27-4401-9758-35428711E23A}" destId="{0660F9A2-FF99-4279-9BD3-F0974E04A88A}" srcOrd="0" destOrd="5" presId="urn:microsoft.com/office/officeart/2005/8/layout/chevron2"/>
    <dgm:cxn modelId="{EAB0DD00-5193-430E-932E-29A4CC7B5E7C}" srcId="{80AE3198-0890-4C44-9950-123A16A18357}" destId="{282C15E5-83AB-4DAB-BC09-46C18A33EF6A}" srcOrd="2" destOrd="0" parTransId="{26191D36-09C8-4D23-95D9-E75013FED901}" sibTransId="{98A55499-7CAB-4F3B-9835-3DD051B7251F}"/>
    <dgm:cxn modelId="{CFB71012-A432-4F80-A505-094561E860B1}" srcId="{625BA6FD-665B-4053-BD4C-E7306DE4771A}" destId="{0F06DE24-8E5D-4A81-B8C7-A4599DC94074}" srcOrd="1" destOrd="0" parTransId="{7D4F5716-850F-4270-8370-4C9AAFBADA9F}" sibTransId="{4CB96513-2E47-4920-AD65-327C5E0C47B9}"/>
    <dgm:cxn modelId="{785F637D-FFE3-4559-B5CC-66FB99B93E78}" type="presOf" srcId="{52DC7C61-F381-4A42-9729-C9D9BAB2E05F}" destId="{0660F9A2-FF99-4279-9BD3-F0974E04A88A}" srcOrd="0" destOrd="6" presId="urn:microsoft.com/office/officeart/2005/8/layout/chevron2"/>
    <dgm:cxn modelId="{3B37264A-3081-4251-BFDE-D3EA213B7C94}" type="presOf" srcId="{883E66E6-A2C3-4302-B763-2329D24E0E24}" destId="{7C99B3C1-35B3-4D49-ACFE-937612A8113A}" srcOrd="0" destOrd="10" presId="urn:microsoft.com/office/officeart/2005/8/layout/chevron2"/>
    <dgm:cxn modelId="{842C140C-D923-46DA-A06E-3E3E7A635545}" srcId="{625BA6FD-665B-4053-BD4C-E7306DE4771A}" destId="{C59CE519-660C-4F2D-B87C-BEF4689C0DC7}" srcOrd="6" destOrd="0" parTransId="{ADED41F1-63CC-420B-B5D6-617A6299CC5F}" sibTransId="{9AE037C1-1178-4F9C-8F47-3025A4FF3D8F}"/>
    <dgm:cxn modelId="{5C182401-231F-4058-B7CA-DD7C96F0986B}" type="presOf" srcId="{D3DCADED-D22E-452E-9C2A-1C1F35B55F58}" destId="{7C99B3C1-35B3-4D49-ACFE-937612A8113A}" srcOrd="0" destOrd="1" presId="urn:microsoft.com/office/officeart/2005/8/layout/chevron2"/>
    <dgm:cxn modelId="{AE3619DA-AF64-4CDD-9B4A-241B08B6FEBD}" srcId="{6912C593-DEEA-40CB-B9FC-ED73767A9F2E}" destId="{90AD5907-5C96-4164-94FE-7526844D0F4A}" srcOrd="5" destOrd="0" parTransId="{2A3F95D0-FD4D-4FB8-9819-8791CF755C98}" sibTransId="{AA89700D-0AEE-4ED0-A5E2-7F60451CC75C}"/>
    <dgm:cxn modelId="{CB240910-40EB-4212-BD3B-44A479B126DB}" type="presOf" srcId="{0F06DE24-8E5D-4A81-B8C7-A4599DC94074}" destId="{526B00D2-9FFA-43B9-95A4-1E4167A8C652}" srcOrd="0" destOrd="1" presId="urn:microsoft.com/office/officeart/2005/8/layout/chevron2"/>
    <dgm:cxn modelId="{5328AF2A-1EDF-4EBC-B4AB-D2391982460F}" srcId="{6912C593-DEEA-40CB-B9FC-ED73767A9F2E}" destId="{D3DCADED-D22E-452E-9C2A-1C1F35B55F58}" srcOrd="1" destOrd="0" parTransId="{5C28AB52-F754-42F3-BC32-5D8D2D16CA44}" sibTransId="{C5226879-379A-46E2-8BFE-B61162E17377}"/>
    <dgm:cxn modelId="{134D879C-CA83-4E45-BCED-A136A48CAADB}" srcId="{2584F3D1-92BE-494C-A992-0E53762262AE}" destId="{625BA6FD-665B-4053-BD4C-E7306DE4771A}" srcOrd="1" destOrd="0" parTransId="{61475CBF-A20C-4C57-8125-26607A8E439B}" sibTransId="{E7520471-09D3-44E2-879C-9F33150A1B79}"/>
    <dgm:cxn modelId="{A616D793-2703-40DB-9777-7A231E46B105}" srcId="{625BA6FD-665B-4053-BD4C-E7306DE4771A}" destId="{6618FC96-DA34-4B0C-8201-3A94BB0D5ADB}" srcOrd="3" destOrd="0" parTransId="{A2B54C3A-4697-4154-8AC1-323B1B30BD4F}" sibTransId="{3C39AEDA-D550-450D-9839-93F3DC7384F6}"/>
    <dgm:cxn modelId="{B8F6A626-68E0-4B93-8DD2-0E575B175F0D}" type="presOf" srcId="{046EF751-9BC6-4485-ACDB-7F183829F188}" destId="{526B00D2-9FFA-43B9-95A4-1E4167A8C652}" srcOrd="0" destOrd="2" presId="urn:microsoft.com/office/officeart/2005/8/layout/chevron2"/>
    <dgm:cxn modelId="{01FB9C0C-117B-47E3-B933-CE4DFD163ACA}" srcId="{80AE3198-0890-4C44-9950-123A16A18357}" destId="{52DC7C61-F381-4A42-9729-C9D9BAB2E05F}" srcOrd="6" destOrd="0" parTransId="{7EC5D09F-F758-4077-A67E-4A84D2104FBF}" sibTransId="{BB42F782-4203-4506-B489-0EDF5114F33C}"/>
    <dgm:cxn modelId="{D4A90DF9-6FBB-4DD7-BD03-7228C3F536EF}" srcId="{6912C593-DEEA-40CB-B9FC-ED73767A9F2E}" destId="{89A93511-57CF-48D2-9150-D5E2945E3F12}" srcOrd="12" destOrd="0" parTransId="{991BCB91-881C-49EB-A0BD-4E10086567BF}" sibTransId="{4E86DC2D-1844-4B2B-8D8B-48D2634F3F8E}"/>
    <dgm:cxn modelId="{D62A1EA6-2E0E-4685-AF6E-FCDD5C3358E3}" srcId="{625BA6FD-665B-4053-BD4C-E7306DE4771A}" destId="{41F5FEB0-30DF-4A6A-9BD0-97752CE9315C}" srcOrd="5" destOrd="0" parTransId="{7D91C332-3BFB-484E-884E-6E90513736A5}" sibTransId="{C8CA834B-D1BE-451E-8262-03E1B5F15973}"/>
    <dgm:cxn modelId="{CED72C1F-0A26-4252-BCE0-F062E8D851F2}" srcId="{6912C593-DEEA-40CB-B9FC-ED73767A9F2E}" destId="{9308B8FE-DC84-45AB-B6AD-AD090190E468}" srcOrd="11" destOrd="0" parTransId="{A5C6EF88-BB45-4ABB-8296-9283AB50E46D}" sibTransId="{AE34EF25-FA8A-4F14-997C-2B83EA2CC633}"/>
    <dgm:cxn modelId="{604DD874-31E4-43FD-A851-9A7F7BC563B2}" srcId="{625BA6FD-665B-4053-BD4C-E7306DE4771A}" destId="{046EF751-9BC6-4485-ACDB-7F183829F188}" srcOrd="2" destOrd="0" parTransId="{5252CA62-0307-401C-896D-48BA7628A256}" sibTransId="{0DCE2BC3-CDA9-466B-9056-D650E8B0D172}"/>
    <dgm:cxn modelId="{7A9D41C2-D8B6-415B-92DB-E79E094B9703}" type="presOf" srcId="{625BA6FD-665B-4053-BD4C-E7306DE4771A}" destId="{08BD7B14-7CCE-4D00-9D5A-64210AAB1D0A}" srcOrd="0" destOrd="0" presId="urn:microsoft.com/office/officeart/2005/8/layout/chevron2"/>
    <dgm:cxn modelId="{F35E9BFD-BC4C-4357-8182-790E7986F342}" srcId="{80AE3198-0890-4C44-9950-123A16A18357}" destId="{BD1CCF59-711C-4B00-89A5-5C7E667C2E16}" srcOrd="4" destOrd="0" parTransId="{FC7C8F9C-08C3-4543-93AE-AAE366F3742E}" sibTransId="{1F08A9EF-2983-41C0-9EB3-D645BBC4F12E}"/>
    <dgm:cxn modelId="{B8870C5B-E2F9-48CA-89F4-C3FFEE1E7415}" srcId="{2584F3D1-92BE-494C-A992-0E53762262AE}" destId="{80AE3198-0890-4C44-9950-123A16A18357}" srcOrd="2" destOrd="0" parTransId="{D837357E-B4EA-42C9-B829-21798BFF48E2}" sibTransId="{F8FFFB4B-43C2-4C87-8089-036B6FD1EE02}"/>
    <dgm:cxn modelId="{B5C7A993-9A5C-44C5-A99B-9FB193105089}" type="presOf" srcId="{C31E3B86-E52B-4F15-9618-971E5DCCC5F1}" destId="{0660F9A2-FF99-4279-9BD3-F0974E04A88A}" srcOrd="0" destOrd="0" presId="urn:microsoft.com/office/officeart/2005/8/layout/chevron2"/>
    <dgm:cxn modelId="{3C714367-0CBE-4C52-B979-F345D6B87975}" type="presOf" srcId="{041712FE-69F9-4C42-BEE7-C71201F1BD7C}" destId="{7C99B3C1-35B3-4D49-ACFE-937612A8113A}" srcOrd="0" destOrd="4" presId="urn:microsoft.com/office/officeart/2005/8/layout/chevron2"/>
    <dgm:cxn modelId="{28E7E3DC-9BAF-4510-88B4-5BE8A89C7A64}" type="presOf" srcId="{BEBC7D76-80DD-4324-A5DA-8E98E63AA3FC}" destId="{7C99B3C1-35B3-4D49-ACFE-937612A8113A}" srcOrd="0" destOrd="7" presId="urn:microsoft.com/office/officeart/2005/8/layout/chevron2"/>
    <dgm:cxn modelId="{E744356E-B73F-4F3A-85D7-255B65A90AE4}" srcId="{80AE3198-0890-4C44-9950-123A16A18357}" destId="{A5A0A02E-F46C-4DAA-84E2-DCC8CC5B17A8}" srcOrd="1" destOrd="0" parTransId="{76D99619-D4F5-4FE1-B9FC-AE5FEF05B4A8}" sibTransId="{BC1753C6-85CA-4FA3-8C92-AD7BDDDC9C73}"/>
    <dgm:cxn modelId="{AD4145E0-27BB-4062-9F3D-288959CCE2EF}" type="presOf" srcId="{AFF77051-0704-4F28-9AEE-7799DA431B0F}" destId="{7C99B3C1-35B3-4D49-ACFE-937612A8113A}" srcOrd="0" destOrd="9" presId="urn:microsoft.com/office/officeart/2005/8/layout/chevron2"/>
    <dgm:cxn modelId="{F1F11B74-813B-4BD8-A9A9-1892CB84676B}" type="presOf" srcId="{6912C593-DEEA-40CB-B9FC-ED73767A9F2E}" destId="{57EFE535-7FFC-4F5D-9BBB-25A9F21B3B03}" srcOrd="0" destOrd="0" presId="urn:microsoft.com/office/officeart/2005/8/layout/chevron2"/>
    <dgm:cxn modelId="{ABBDAB44-C499-41EB-9542-508C57376603}" type="presOf" srcId="{90AD5907-5C96-4164-94FE-7526844D0F4A}" destId="{7C99B3C1-35B3-4D49-ACFE-937612A8113A}" srcOrd="0" destOrd="5" presId="urn:microsoft.com/office/officeart/2005/8/layout/chevron2"/>
    <dgm:cxn modelId="{F88DB9C1-9F3A-4EF0-8D07-871A1BCDC748}" srcId="{80AE3198-0890-4C44-9950-123A16A18357}" destId="{52439003-41E1-4B3A-9FB0-022670716E9B}" srcOrd="9" destOrd="0" parTransId="{F62B7D83-7A58-4633-A6AA-0956EB346774}" sibTransId="{2DE6FA15-D024-41B5-9557-800FC7296DE0}"/>
    <dgm:cxn modelId="{D7F0A009-0C23-414D-8565-28726DE13A2D}" srcId="{80AE3198-0890-4C44-9950-123A16A18357}" destId="{881C4A9C-F1B8-4AF9-8BDD-E33F21B9A3DD}" srcOrd="8" destOrd="0" parTransId="{4E21A46D-2CDD-4B61-AAF4-0333FA3F7E68}" sibTransId="{A54CF451-1AD7-4571-B8CC-D92E3610137C}"/>
    <dgm:cxn modelId="{731A9825-7F00-42E0-8CDD-025C26F39F20}" type="presOf" srcId="{BBB7CB88-5012-428D-8FCE-400FEF568FE4}" destId="{7C99B3C1-35B3-4D49-ACFE-937612A8113A}" srcOrd="0" destOrd="0" presId="urn:microsoft.com/office/officeart/2005/8/layout/chevron2"/>
    <dgm:cxn modelId="{B829B29F-68FE-4E1C-879A-8AF12407AC34}" srcId="{625BA6FD-665B-4053-BD4C-E7306DE4771A}" destId="{6E20118D-A58A-4589-B171-AD4BE5B24626}" srcOrd="0" destOrd="0" parTransId="{8C84C24A-CC5F-4E6A-AFCF-172956A783FC}" sibTransId="{046FB90E-AB60-4C1F-92BB-D2E4D8B93733}"/>
    <dgm:cxn modelId="{EB46331F-40E7-4BEF-B02F-F6A1F3C8E43A}" type="presOf" srcId="{41F5FEB0-30DF-4A6A-9BD0-97752CE9315C}" destId="{526B00D2-9FFA-43B9-95A4-1E4167A8C652}" srcOrd="0" destOrd="5" presId="urn:microsoft.com/office/officeart/2005/8/layout/chevron2"/>
    <dgm:cxn modelId="{FADCE5FC-F45B-4460-8BC2-A9DB1528D305}" srcId="{80AE3198-0890-4C44-9950-123A16A18357}" destId="{10AA5215-9BBF-449E-8EE1-CF5C1DD73972}" srcOrd="7" destOrd="0" parTransId="{90D43F12-5792-4A16-AD90-C6193C88FBD1}" sibTransId="{E78E38A1-5A81-4091-9878-1DCE7156A0A4}"/>
    <dgm:cxn modelId="{960018C9-CE08-4EC0-8D2D-6A3841C36374}" type="presOf" srcId="{52439003-41E1-4B3A-9FB0-022670716E9B}" destId="{0660F9A2-FF99-4279-9BD3-F0974E04A88A}" srcOrd="0" destOrd="9" presId="urn:microsoft.com/office/officeart/2005/8/layout/chevron2"/>
    <dgm:cxn modelId="{EF5AF9A5-8980-4D36-8EFB-5B45F1655C50}" type="presParOf" srcId="{C807EB86-FA22-4E77-A162-19FD3A947815}" destId="{C7FBF6BF-B122-4CB7-BFCF-35AABAEB765A}" srcOrd="0" destOrd="0" presId="urn:microsoft.com/office/officeart/2005/8/layout/chevron2"/>
    <dgm:cxn modelId="{EBC6CBD6-F421-4DA6-8A9C-86C81B6D714B}" type="presParOf" srcId="{C7FBF6BF-B122-4CB7-BFCF-35AABAEB765A}" destId="{57EFE535-7FFC-4F5D-9BBB-25A9F21B3B03}" srcOrd="0" destOrd="0" presId="urn:microsoft.com/office/officeart/2005/8/layout/chevron2"/>
    <dgm:cxn modelId="{01CC919D-19A3-4F5B-BC7A-BF970641CBBC}" type="presParOf" srcId="{C7FBF6BF-B122-4CB7-BFCF-35AABAEB765A}" destId="{7C99B3C1-35B3-4D49-ACFE-937612A8113A}" srcOrd="1" destOrd="0" presId="urn:microsoft.com/office/officeart/2005/8/layout/chevron2"/>
    <dgm:cxn modelId="{EEBE7A78-6917-4640-AC9C-88070BCF911C}" type="presParOf" srcId="{C807EB86-FA22-4E77-A162-19FD3A947815}" destId="{4A350F97-DA89-45AA-BB5A-30548EEBDB48}" srcOrd="1" destOrd="0" presId="urn:microsoft.com/office/officeart/2005/8/layout/chevron2"/>
    <dgm:cxn modelId="{8027150D-A19A-433B-9A81-0BEA4BC5A8F9}" type="presParOf" srcId="{C807EB86-FA22-4E77-A162-19FD3A947815}" destId="{B1F63DDA-D85B-426F-87BE-259E05E8C1B8}" srcOrd="2" destOrd="0" presId="urn:microsoft.com/office/officeart/2005/8/layout/chevron2"/>
    <dgm:cxn modelId="{09AAABD3-ECB7-4EAE-A54D-F3155C6DDA23}" type="presParOf" srcId="{B1F63DDA-D85B-426F-87BE-259E05E8C1B8}" destId="{08BD7B14-7CCE-4D00-9D5A-64210AAB1D0A}" srcOrd="0" destOrd="0" presId="urn:microsoft.com/office/officeart/2005/8/layout/chevron2"/>
    <dgm:cxn modelId="{B8AAAACE-70BD-435C-BA10-86F819032585}" type="presParOf" srcId="{B1F63DDA-D85B-426F-87BE-259E05E8C1B8}" destId="{526B00D2-9FFA-43B9-95A4-1E4167A8C652}" srcOrd="1" destOrd="0" presId="urn:microsoft.com/office/officeart/2005/8/layout/chevron2"/>
    <dgm:cxn modelId="{A7074BB0-E43C-4399-A761-7EC2C35D17FD}" type="presParOf" srcId="{C807EB86-FA22-4E77-A162-19FD3A947815}" destId="{56EBC9B7-98CF-4BC4-BC6F-21354D532D88}" srcOrd="3" destOrd="0" presId="urn:microsoft.com/office/officeart/2005/8/layout/chevron2"/>
    <dgm:cxn modelId="{589D3BB2-7806-44EC-BDD4-332E2CCD0F4B}" type="presParOf" srcId="{C807EB86-FA22-4E77-A162-19FD3A947815}" destId="{38FB3D8A-A738-4579-9E83-25755297CA97}" srcOrd="4" destOrd="0" presId="urn:microsoft.com/office/officeart/2005/8/layout/chevron2"/>
    <dgm:cxn modelId="{B13E5C20-BBED-4571-AC2C-10FD9E41ACD7}" type="presParOf" srcId="{38FB3D8A-A738-4579-9E83-25755297CA97}" destId="{A83DF717-A91E-439A-9BD4-1BC83D78C51E}" srcOrd="0" destOrd="0" presId="urn:microsoft.com/office/officeart/2005/8/layout/chevron2"/>
    <dgm:cxn modelId="{A3085D0B-B978-4B12-A6F7-6D68D953D328}" type="presParOf" srcId="{38FB3D8A-A738-4579-9E83-25755297CA97}" destId="{0660F9A2-FF99-4279-9BD3-F0974E04A8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E2184-A9B5-45FD-9C9E-927A9364E6F3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2929320-C893-4796-9588-E62C88CC5065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endParaRPr lang="es-PE" sz="1400" dirty="0" smtClean="0">
            <a:solidFill>
              <a:schemeClr val="accent1"/>
            </a:solidFill>
          </a:endParaRPr>
        </a:p>
        <a:p>
          <a:pPr algn="just"/>
          <a:r>
            <a:rPr lang="es-PE" sz="1400" dirty="0" smtClean="0">
              <a:solidFill>
                <a:schemeClr val="accent1"/>
              </a:solidFill>
            </a:rPr>
            <a:t>1. Profundizar en la relación de la calidad del sueño y el uso nocturno de dispositivos móviles y consumo de redes sociales.    </a:t>
          </a:r>
        </a:p>
        <a:p>
          <a:pPr algn="just"/>
          <a:r>
            <a:rPr lang="es-PE" sz="1400" dirty="0" smtClean="0">
              <a:solidFill>
                <a:schemeClr val="accent1"/>
              </a:solidFill>
            </a:rPr>
            <a:t> </a:t>
          </a:r>
          <a:endParaRPr lang="es-PE" sz="1400" dirty="0">
            <a:solidFill>
              <a:schemeClr val="accent1"/>
            </a:solidFill>
          </a:endParaRPr>
        </a:p>
      </dgm:t>
    </dgm:pt>
    <dgm:pt modelId="{901174DE-E111-466D-9BA0-64966F070943}" type="parTrans" cxnId="{DC736B26-A7EC-43BC-A80A-ECAE2F95AC45}">
      <dgm:prSet/>
      <dgm:spPr/>
      <dgm:t>
        <a:bodyPr/>
        <a:lstStyle/>
        <a:p>
          <a:endParaRPr lang="es-PE" sz="1400"/>
        </a:p>
      </dgm:t>
    </dgm:pt>
    <dgm:pt modelId="{7D96F506-0E8A-4A7D-BE6D-C6E211145E1A}" type="sibTrans" cxnId="{DC736B26-A7EC-43BC-A80A-ECAE2F95AC45}">
      <dgm:prSet custT="1"/>
      <dgm:spPr/>
      <dgm:t>
        <a:bodyPr/>
        <a:lstStyle/>
        <a:p>
          <a:endParaRPr lang="es-PE" sz="1400"/>
        </a:p>
      </dgm:t>
    </dgm:pt>
    <dgm:pt modelId="{7C956538-4DC4-4570-9CD8-5F19E174C621}">
      <dgm:prSet phldrT="[Texto]" custT="1"/>
      <dgm:spPr/>
      <dgm:t>
        <a:bodyPr/>
        <a:lstStyle/>
        <a:p>
          <a:r>
            <a:rPr lang="es-PE" sz="1400" dirty="0" smtClean="0">
              <a:solidFill>
                <a:schemeClr val="accent1"/>
              </a:solidFill>
            </a:rPr>
            <a:t>2. Explorar las valoraciones y representaciones sociales del sueño en estudiantes.</a:t>
          </a:r>
          <a:endParaRPr lang="es-PE" sz="1400" dirty="0">
            <a:solidFill>
              <a:schemeClr val="accent1"/>
            </a:solidFill>
          </a:endParaRPr>
        </a:p>
      </dgm:t>
    </dgm:pt>
    <dgm:pt modelId="{06D05160-33AC-481C-87C7-6A81F63D4475}" type="parTrans" cxnId="{FC9E9635-2B20-4759-8B95-73B115CD43AF}">
      <dgm:prSet/>
      <dgm:spPr/>
      <dgm:t>
        <a:bodyPr/>
        <a:lstStyle/>
        <a:p>
          <a:endParaRPr lang="es-PE" sz="1400"/>
        </a:p>
      </dgm:t>
    </dgm:pt>
    <dgm:pt modelId="{B45B11A2-CD97-4322-B298-0073D3A414CF}" type="sibTrans" cxnId="{FC9E9635-2B20-4759-8B95-73B115CD43AF}">
      <dgm:prSet custT="1"/>
      <dgm:spPr/>
      <dgm:t>
        <a:bodyPr/>
        <a:lstStyle/>
        <a:p>
          <a:endParaRPr lang="es-PE" sz="1400"/>
        </a:p>
      </dgm:t>
    </dgm:pt>
    <dgm:pt modelId="{CB353A1C-AF17-4CF8-9CE8-AE6EBB468335}">
      <dgm:prSet custT="1"/>
      <dgm:spPr/>
      <dgm:t>
        <a:bodyPr/>
        <a:lstStyle/>
        <a:p>
          <a:r>
            <a:rPr lang="es-PE" sz="1400" dirty="0" smtClean="0">
              <a:solidFill>
                <a:schemeClr val="accent1"/>
              </a:solidFill>
            </a:rPr>
            <a:t>3. Reformular las estrategias de acción en relación a las pautas de higiene del sueño. </a:t>
          </a:r>
          <a:endParaRPr lang="es-PE" sz="1400" dirty="0">
            <a:solidFill>
              <a:schemeClr val="accent1"/>
            </a:solidFill>
          </a:endParaRPr>
        </a:p>
      </dgm:t>
    </dgm:pt>
    <dgm:pt modelId="{FF5A8BA0-F01A-430C-BA51-266FC626E198}" type="parTrans" cxnId="{95E4FBF2-F7E1-42A2-A9D4-A07D977BE4E1}">
      <dgm:prSet/>
      <dgm:spPr/>
      <dgm:t>
        <a:bodyPr/>
        <a:lstStyle/>
        <a:p>
          <a:endParaRPr lang="es-PE" sz="1400"/>
        </a:p>
      </dgm:t>
    </dgm:pt>
    <dgm:pt modelId="{A7198365-1106-4EDE-9F26-0399C631B198}" type="sibTrans" cxnId="{95E4FBF2-F7E1-42A2-A9D4-A07D977BE4E1}">
      <dgm:prSet custT="1"/>
      <dgm:spPr/>
      <dgm:t>
        <a:bodyPr/>
        <a:lstStyle/>
        <a:p>
          <a:endParaRPr lang="es-PE" sz="1400"/>
        </a:p>
      </dgm:t>
    </dgm:pt>
    <dgm:pt modelId="{60508C4F-FA57-4E31-8112-8E3EEEDB7D8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accent1"/>
              </a:solidFill>
            </a:rPr>
            <a:t>4. Lograr que las autoridades y docentes asuman un compromiso con la importancia del sueño en el rendimiento y bienestar (tema de horarios, elevada carga académica, etc.)</a:t>
          </a:r>
          <a:endParaRPr lang="es-PE" sz="1400" dirty="0">
            <a:solidFill>
              <a:schemeClr val="accent1"/>
            </a:solidFill>
          </a:endParaRPr>
        </a:p>
      </dgm:t>
    </dgm:pt>
    <dgm:pt modelId="{8375A4AC-EA67-4578-8FB8-76AA3E4BCEC9}" type="parTrans" cxnId="{1AA0B0D8-B81C-44E7-92D8-92C7EA0DE6C6}">
      <dgm:prSet/>
      <dgm:spPr/>
      <dgm:t>
        <a:bodyPr/>
        <a:lstStyle/>
        <a:p>
          <a:endParaRPr lang="es-PE" sz="1400"/>
        </a:p>
      </dgm:t>
    </dgm:pt>
    <dgm:pt modelId="{107362D8-E9C1-4F3C-9B46-DFEBE1CC870B}" type="sibTrans" cxnId="{1AA0B0D8-B81C-44E7-92D8-92C7EA0DE6C6}">
      <dgm:prSet custT="1"/>
      <dgm:spPr/>
      <dgm:t>
        <a:bodyPr/>
        <a:lstStyle/>
        <a:p>
          <a:endParaRPr lang="es-PE" sz="1400"/>
        </a:p>
      </dgm:t>
    </dgm:pt>
    <dgm:pt modelId="{6EF1590A-097F-4CCC-AEFB-CAF4B37989E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accent1"/>
              </a:solidFill>
            </a:rPr>
            <a:t>5. Construcción participativa de lineamientos de política en salud, en temas de promoción y prevención en salud.</a:t>
          </a:r>
          <a:endParaRPr lang="es-PE" sz="1400" dirty="0">
            <a:solidFill>
              <a:schemeClr val="accent1"/>
            </a:solidFill>
          </a:endParaRPr>
        </a:p>
      </dgm:t>
    </dgm:pt>
    <dgm:pt modelId="{9804823B-FDFF-4A29-B106-760007EAE5AD}" type="sibTrans" cxnId="{0434C387-D300-4746-A382-02210F88CC35}">
      <dgm:prSet/>
      <dgm:spPr/>
      <dgm:t>
        <a:bodyPr/>
        <a:lstStyle/>
        <a:p>
          <a:endParaRPr lang="es-PE" sz="1400"/>
        </a:p>
      </dgm:t>
    </dgm:pt>
    <dgm:pt modelId="{DE589904-D2B2-4349-B949-EE5930F07D4B}" type="parTrans" cxnId="{0434C387-D300-4746-A382-02210F88CC35}">
      <dgm:prSet/>
      <dgm:spPr/>
      <dgm:t>
        <a:bodyPr/>
        <a:lstStyle/>
        <a:p>
          <a:endParaRPr lang="es-PE" sz="1400"/>
        </a:p>
      </dgm:t>
    </dgm:pt>
    <dgm:pt modelId="{499CAE5E-7B69-440F-A749-4BB03CA32D20}" type="pres">
      <dgm:prSet presAssocID="{9EFE2184-A9B5-45FD-9C9E-927A9364E6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932C234-A30C-42E1-914F-CD73F15704C2}" type="pres">
      <dgm:prSet presAssocID="{9EFE2184-A9B5-45FD-9C9E-927A9364E6F3}" presName="dummyMaxCanvas" presStyleCnt="0">
        <dgm:presLayoutVars/>
      </dgm:prSet>
      <dgm:spPr/>
    </dgm:pt>
    <dgm:pt modelId="{ED4CB012-3B62-47C8-8F78-4E3DA1778AFB}" type="pres">
      <dgm:prSet presAssocID="{9EFE2184-A9B5-45FD-9C9E-927A9364E6F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A96E62-28BE-42D7-BF4D-C89294B7BB59}" type="pres">
      <dgm:prSet presAssocID="{9EFE2184-A9B5-45FD-9C9E-927A9364E6F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9392DA-9DF4-4562-A144-EB31D310305A}" type="pres">
      <dgm:prSet presAssocID="{9EFE2184-A9B5-45FD-9C9E-927A9364E6F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9E94D-7DEE-417F-8987-A2FADAA8368F}" type="pres">
      <dgm:prSet presAssocID="{9EFE2184-A9B5-45FD-9C9E-927A9364E6F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71066B4-FE2A-45FC-A9A9-3E8ADCEF5F3F}" type="pres">
      <dgm:prSet presAssocID="{9EFE2184-A9B5-45FD-9C9E-927A9364E6F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4523B9-F3F8-4FC6-A85D-D9FF055C60E8}" type="pres">
      <dgm:prSet presAssocID="{9EFE2184-A9B5-45FD-9C9E-927A9364E6F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451305-EDA7-4E4F-AE92-7C7D2C7492CF}" type="pres">
      <dgm:prSet presAssocID="{9EFE2184-A9B5-45FD-9C9E-927A9364E6F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F8D78F-1CE0-4F8C-A6D4-D0341942C094}" type="pres">
      <dgm:prSet presAssocID="{9EFE2184-A9B5-45FD-9C9E-927A9364E6F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E03DD-5D3E-4772-B66D-3455F7D41049}" type="pres">
      <dgm:prSet presAssocID="{9EFE2184-A9B5-45FD-9C9E-927A9364E6F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C2C09E-3A63-41D0-BD35-BF1ECAE5A2D4}" type="pres">
      <dgm:prSet presAssocID="{9EFE2184-A9B5-45FD-9C9E-927A9364E6F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AFD562-0827-4C43-A7EE-5EEF0FC6404D}" type="pres">
      <dgm:prSet presAssocID="{9EFE2184-A9B5-45FD-9C9E-927A9364E6F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5229C0-39B0-437B-A993-F5ECFC1BC058}" type="pres">
      <dgm:prSet presAssocID="{9EFE2184-A9B5-45FD-9C9E-927A9364E6F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4B7CC6-AD37-41D9-B9EC-55754F7893D3}" type="pres">
      <dgm:prSet presAssocID="{9EFE2184-A9B5-45FD-9C9E-927A9364E6F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C24E413-5F58-475D-8DCC-0506D2EDE9B5}" type="pres">
      <dgm:prSet presAssocID="{9EFE2184-A9B5-45FD-9C9E-927A9364E6F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13762C9-7812-411F-9249-267FDF22D9AA}" type="presOf" srcId="{A2929320-C893-4796-9588-E62C88CC5065}" destId="{1FC2C09E-3A63-41D0-BD35-BF1ECAE5A2D4}" srcOrd="1" destOrd="0" presId="urn:microsoft.com/office/officeart/2005/8/layout/vProcess5"/>
    <dgm:cxn modelId="{FC9E9635-2B20-4759-8B95-73B115CD43AF}" srcId="{9EFE2184-A9B5-45FD-9C9E-927A9364E6F3}" destId="{7C956538-4DC4-4570-9CD8-5F19E174C621}" srcOrd="1" destOrd="0" parTransId="{06D05160-33AC-481C-87C7-6A81F63D4475}" sibTransId="{B45B11A2-CD97-4322-B298-0073D3A414CF}"/>
    <dgm:cxn modelId="{7C83A39B-592D-4616-9290-08DB36E64636}" type="presOf" srcId="{CB353A1C-AF17-4CF8-9CE8-AE6EBB468335}" destId="{8D9392DA-9DF4-4562-A144-EB31D310305A}" srcOrd="0" destOrd="0" presId="urn:microsoft.com/office/officeart/2005/8/layout/vProcess5"/>
    <dgm:cxn modelId="{0434C387-D300-4746-A382-02210F88CC35}" srcId="{9EFE2184-A9B5-45FD-9C9E-927A9364E6F3}" destId="{6EF1590A-097F-4CCC-AEFB-CAF4B37989E1}" srcOrd="4" destOrd="0" parTransId="{DE589904-D2B2-4349-B949-EE5930F07D4B}" sibTransId="{9804823B-FDFF-4A29-B106-760007EAE5AD}"/>
    <dgm:cxn modelId="{D98FD081-90C0-44EF-B4BD-F772032A061C}" type="presOf" srcId="{9EFE2184-A9B5-45FD-9C9E-927A9364E6F3}" destId="{499CAE5E-7B69-440F-A749-4BB03CA32D20}" srcOrd="0" destOrd="0" presId="urn:microsoft.com/office/officeart/2005/8/layout/vProcess5"/>
    <dgm:cxn modelId="{E55417B3-F699-4F76-9D2A-261E46118405}" type="presOf" srcId="{A2929320-C893-4796-9588-E62C88CC5065}" destId="{ED4CB012-3B62-47C8-8F78-4E3DA1778AFB}" srcOrd="0" destOrd="0" presId="urn:microsoft.com/office/officeart/2005/8/layout/vProcess5"/>
    <dgm:cxn modelId="{1FE9B1C7-F754-4841-9A4A-9CBABE6DA438}" type="presOf" srcId="{CB353A1C-AF17-4CF8-9CE8-AE6EBB468335}" destId="{4F5229C0-39B0-437B-A993-F5ECFC1BC058}" srcOrd="1" destOrd="0" presId="urn:microsoft.com/office/officeart/2005/8/layout/vProcess5"/>
    <dgm:cxn modelId="{B98BD4A0-0351-41A0-8A04-DAD48A0CCA7F}" type="presOf" srcId="{A7198365-1106-4EDE-9F26-0399C631B198}" destId="{E9F8D78F-1CE0-4F8C-A6D4-D0341942C094}" srcOrd="0" destOrd="0" presId="urn:microsoft.com/office/officeart/2005/8/layout/vProcess5"/>
    <dgm:cxn modelId="{F6C2AB83-5100-4D84-B387-B5FBAB76CA54}" type="presOf" srcId="{60508C4F-FA57-4E31-8112-8E3EEEDB7D80}" destId="{5F39E94D-7DEE-417F-8987-A2FADAA8368F}" srcOrd="0" destOrd="0" presId="urn:microsoft.com/office/officeart/2005/8/layout/vProcess5"/>
    <dgm:cxn modelId="{95E4FBF2-F7E1-42A2-A9D4-A07D977BE4E1}" srcId="{9EFE2184-A9B5-45FD-9C9E-927A9364E6F3}" destId="{CB353A1C-AF17-4CF8-9CE8-AE6EBB468335}" srcOrd="2" destOrd="0" parTransId="{FF5A8BA0-F01A-430C-BA51-266FC626E198}" sibTransId="{A7198365-1106-4EDE-9F26-0399C631B198}"/>
    <dgm:cxn modelId="{ED329680-84D1-49D3-8658-BA871E37CC47}" type="presOf" srcId="{107362D8-E9C1-4F3C-9B46-DFEBE1CC870B}" destId="{472E03DD-5D3E-4772-B66D-3455F7D41049}" srcOrd="0" destOrd="0" presId="urn:microsoft.com/office/officeart/2005/8/layout/vProcess5"/>
    <dgm:cxn modelId="{6C8E3AE0-8688-489B-BAF4-7D022B7656DB}" type="presOf" srcId="{60508C4F-FA57-4E31-8112-8E3EEEDB7D80}" destId="{D94B7CC6-AD37-41D9-B9EC-55754F7893D3}" srcOrd="1" destOrd="0" presId="urn:microsoft.com/office/officeart/2005/8/layout/vProcess5"/>
    <dgm:cxn modelId="{EA4702C9-9180-4468-9ACD-75D95A245DD2}" type="presOf" srcId="{6EF1590A-097F-4CCC-AEFB-CAF4B37989E1}" destId="{4C24E413-5F58-475D-8DCC-0506D2EDE9B5}" srcOrd="1" destOrd="0" presId="urn:microsoft.com/office/officeart/2005/8/layout/vProcess5"/>
    <dgm:cxn modelId="{DC736B26-A7EC-43BC-A80A-ECAE2F95AC45}" srcId="{9EFE2184-A9B5-45FD-9C9E-927A9364E6F3}" destId="{A2929320-C893-4796-9588-E62C88CC5065}" srcOrd="0" destOrd="0" parTransId="{901174DE-E111-466D-9BA0-64966F070943}" sibTransId="{7D96F506-0E8A-4A7D-BE6D-C6E211145E1A}"/>
    <dgm:cxn modelId="{999FB8AB-8D6C-4B7A-913F-F806FBC4395E}" type="presOf" srcId="{B45B11A2-CD97-4322-B298-0073D3A414CF}" destId="{76451305-EDA7-4E4F-AE92-7C7D2C7492CF}" srcOrd="0" destOrd="0" presId="urn:microsoft.com/office/officeart/2005/8/layout/vProcess5"/>
    <dgm:cxn modelId="{B55656EF-1613-489A-B162-CC968AF8E821}" type="presOf" srcId="{7D96F506-0E8A-4A7D-BE6D-C6E211145E1A}" destId="{894523B9-F3F8-4FC6-A85D-D9FF055C60E8}" srcOrd="0" destOrd="0" presId="urn:microsoft.com/office/officeart/2005/8/layout/vProcess5"/>
    <dgm:cxn modelId="{3CAE075E-CC22-40F9-8DBA-C68CFB45217E}" type="presOf" srcId="{6EF1590A-097F-4CCC-AEFB-CAF4B37989E1}" destId="{D71066B4-FE2A-45FC-A9A9-3E8ADCEF5F3F}" srcOrd="0" destOrd="0" presId="urn:microsoft.com/office/officeart/2005/8/layout/vProcess5"/>
    <dgm:cxn modelId="{1AA0B0D8-B81C-44E7-92D8-92C7EA0DE6C6}" srcId="{9EFE2184-A9B5-45FD-9C9E-927A9364E6F3}" destId="{60508C4F-FA57-4E31-8112-8E3EEEDB7D80}" srcOrd="3" destOrd="0" parTransId="{8375A4AC-EA67-4578-8FB8-76AA3E4BCEC9}" sibTransId="{107362D8-E9C1-4F3C-9B46-DFEBE1CC870B}"/>
    <dgm:cxn modelId="{A14AFAC6-81EC-4E48-B140-E8572F022CEA}" type="presOf" srcId="{7C956538-4DC4-4570-9CD8-5F19E174C621}" destId="{2AA96E62-28BE-42D7-BF4D-C89294B7BB59}" srcOrd="0" destOrd="0" presId="urn:microsoft.com/office/officeart/2005/8/layout/vProcess5"/>
    <dgm:cxn modelId="{7431AAD1-6149-4B25-94F0-4BD6771BEFAA}" type="presOf" srcId="{7C956538-4DC4-4570-9CD8-5F19E174C621}" destId="{1AAFD562-0827-4C43-A7EE-5EEF0FC6404D}" srcOrd="1" destOrd="0" presId="urn:microsoft.com/office/officeart/2005/8/layout/vProcess5"/>
    <dgm:cxn modelId="{29A7B245-697A-4FAF-B747-9C5A7681B9F7}" type="presParOf" srcId="{499CAE5E-7B69-440F-A749-4BB03CA32D20}" destId="{A932C234-A30C-42E1-914F-CD73F15704C2}" srcOrd="0" destOrd="0" presId="urn:microsoft.com/office/officeart/2005/8/layout/vProcess5"/>
    <dgm:cxn modelId="{A307E0B5-9D30-4A00-94B4-FB90729EF541}" type="presParOf" srcId="{499CAE5E-7B69-440F-A749-4BB03CA32D20}" destId="{ED4CB012-3B62-47C8-8F78-4E3DA1778AFB}" srcOrd="1" destOrd="0" presId="urn:microsoft.com/office/officeart/2005/8/layout/vProcess5"/>
    <dgm:cxn modelId="{D4E6B1D8-E058-4AEA-83A4-C25FF464FA19}" type="presParOf" srcId="{499CAE5E-7B69-440F-A749-4BB03CA32D20}" destId="{2AA96E62-28BE-42D7-BF4D-C89294B7BB59}" srcOrd="2" destOrd="0" presId="urn:microsoft.com/office/officeart/2005/8/layout/vProcess5"/>
    <dgm:cxn modelId="{4C9DFA8A-CCFB-407A-AD87-223476FE8942}" type="presParOf" srcId="{499CAE5E-7B69-440F-A749-4BB03CA32D20}" destId="{8D9392DA-9DF4-4562-A144-EB31D310305A}" srcOrd="3" destOrd="0" presId="urn:microsoft.com/office/officeart/2005/8/layout/vProcess5"/>
    <dgm:cxn modelId="{EA4A03AD-F5B1-4049-B049-5839C5775AF0}" type="presParOf" srcId="{499CAE5E-7B69-440F-A749-4BB03CA32D20}" destId="{5F39E94D-7DEE-417F-8987-A2FADAA8368F}" srcOrd="4" destOrd="0" presId="urn:microsoft.com/office/officeart/2005/8/layout/vProcess5"/>
    <dgm:cxn modelId="{D61D79EE-8F37-4BE1-85E4-24B7B566396E}" type="presParOf" srcId="{499CAE5E-7B69-440F-A749-4BB03CA32D20}" destId="{D71066B4-FE2A-45FC-A9A9-3E8ADCEF5F3F}" srcOrd="5" destOrd="0" presId="urn:microsoft.com/office/officeart/2005/8/layout/vProcess5"/>
    <dgm:cxn modelId="{DDD04605-264C-484E-86ED-314511A0CF42}" type="presParOf" srcId="{499CAE5E-7B69-440F-A749-4BB03CA32D20}" destId="{894523B9-F3F8-4FC6-A85D-D9FF055C60E8}" srcOrd="6" destOrd="0" presId="urn:microsoft.com/office/officeart/2005/8/layout/vProcess5"/>
    <dgm:cxn modelId="{1A8C1524-3055-44B1-8E5A-58303D1C0495}" type="presParOf" srcId="{499CAE5E-7B69-440F-A749-4BB03CA32D20}" destId="{76451305-EDA7-4E4F-AE92-7C7D2C7492CF}" srcOrd="7" destOrd="0" presId="urn:microsoft.com/office/officeart/2005/8/layout/vProcess5"/>
    <dgm:cxn modelId="{F4166926-3B04-476C-B428-4117863E7324}" type="presParOf" srcId="{499CAE5E-7B69-440F-A749-4BB03CA32D20}" destId="{E9F8D78F-1CE0-4F8C-A6D4-D0341942C094}" srcOrd="8" destOrd="0" presId="urn:microsoft.com/office/officeart/2005/8/layout/vProcess5"/>
    <dgm:cxn modelId="{F6B5501A-6078-4FA9-9DAE-48FF531D3390}" type="presParOf" srcId="{499CAE5E-7B69-440F-A749-4BB03CA32D20}" destId="{472E03DD-5D3E-4772-B66D-3455F7D41049}" srcOrd="9" destOrd="0" presId="urn:microsoft.com/office/officeart/2005/8/layout/vProcess5"/>
    <dgm:cxn modelId="{3D69CBA1-FD20-4859-9B30-8AB8BCBE7818}" type="presParOf" srcId="{499CAE5E-7B69-440F-A749-4BB03CA32D20}" destId="{1FC2C09E-3A63-41D0-BD35-BF1ECAE5A2D4}" srcOrd="10" destOrd="0" presId="urn:microsoft.com/office/officeart/2005/8/layout/vProcess5"/>
    <dgm:cxn modelId="{E50CB9BF-0231-4D8F-8ABA-DAE48A8DB807}" type="presParOf" srcId="{499CAE5E-7B69-440F-A749-4BB03CA32D20}" destId="{1AAFD562-0827-4C43-A7EE-5EEF0FC6404D}" srcOrd="11" destOrd="0" presId="urn:microsoft.com/office/officeart/2005/8/layout/vProcess5"/>
    <dgm:cxn modelId="{04B5CD50-D68E-49AC-8E35-3287B9AB2E1C}" type="presParOf" srcId="{499CAE5E-7B69-440F-A749-4BB03CA32D20}" destId="{4F5229C0-39B0-437B-A993-F5ECFC1BC058}" srcOrd="12" destOrd="0" presId="urn:microsoft.com/office/officeart/2005/8/layout/vProcess5"/>
    <dgm:cxn modelId="{0ADF550C-68F8-434B-8632-5A1B83C9DF6E}" type="presParOf" srcId="{499CAE5E-7B69-440F-A749-4BB03CA32D20}" destId="{D94B7CC6-AD37-41D9-B9EC-55754F7893D3}" srcOrd="13" destOrd="0" presId="urn:microsoft.com/office/officeart/2005/8/layout/vProcess5"/>
    <dgm:cxn modelId="{9A47013B-3CE7-49F9-927E-73D9EC05E07E}" type="presParOf" srcId="{499CAE5E-7B69-440F-A749-4BB03CA32D20}" destId="{4C24E413-5F58-475D-8DCC-0506D2EDE9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9321-7807-4727-A98B-DFBBC92F2A18}">
      <dsp:nvSpPr>
        <dsp:cNvPr id="0" name=""/>
        <dsp:cNvSpPr/>
      </dsp:nvSpPr>
      <dsp:spPr>
        <a:xfrm>
          <a:off x="34235" y="0"/>
          <a:ext cx="3747952" cy="1083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  <a:t>Preocupación rendimiento en cursos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Medianamente preocupado = 31.9%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Muy preocupado= 38.1%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>
            <a:solidFill>
              <a:schemeClr val="accent1"/>
            </a:solidFill>
          </a:endParaRPr>
        </a:p>
      </dsp:txBody>
      <dsp:txXfrm>
        <a:off x="34235" y="0"/>
        <a:ext cx="3747952" cy="1083432"/>
      </dsp:txXfrm>
    </dsp:sp>
    <dsp:sp modelId="{F1A5FE72-AC83-496C-878D-C62F46009315}">
      <dsp:nvSpPr>
        <dsp:cNvPr id="0" name=""/>
        <dsp:cNvSpPr/>
      </dsp:nvSpPr>
      <dsp:spPr>
        <a:xfrm>
          <a:off x="12205" y="1283551"/>
          <a:ext cx="1805720" cy="1083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  <a:t>Algún curso desaprobado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33.63%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12205" y="1283551"/>
        <a:ext cx="1805720" cy="1083432"/>
      </dsp:txXfrm>
    </dsp:sp>
    <dsp:sp modelId="{FA387D41-1A10-4BE7-B673-F64A31EA180F}">
      <dsp:nvSpPr>
        <dsp:cNvPr id="0" name=""/>
        <dsp:cNvSpPr/>
      </dsp:nvSpPr>
      <dsp:spPr>
        <a:xfrm>
          <a:off x="1998498" y="1283551"/>
          <a:ext cx="1805720" cy="1083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chemeClr val="accent6">
                  <a:lumMod val="75000"/>
                </a:schemeClr>
              </a:solidFill>
            </a:rPr>
            <a:t>Horas al día en Facebook o </a:t>
          </a:r>
          <a:r>
            <a:rPr lang="es-PE" sz="1300" b="1" kern="1200" dirty="0" err="1" smtClean="0">
              <a:solidFill>
                <a:schemeClr val="accent6">
                  <a:lumMod val="75000"/>
                </a:schemeClr>
              </a:solidFill>
            </a:rPr>
            <a:t>Whatsapp</a:t>
          </a:r>
          <a:endParaRPr lang="es-PE" sz="13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i="1" kern="1200" dirty="0" smtClean="0">
              <a:solidFill>
                <a:schemeClr val="accent1"/>
              </a:solidFill>
            </a:rPr>
            <a:t>M</a:t>
          </a:r>
          <a:r>
            <a:rPr lang="es-PE" sz="1400" kern="1200" dirty="0" smtClean="0">
              <a:solidFill>
                <a:schemeClr val="accent1"/>
              </a:solidFill>
            </a:rPr>
            <a:t>=3.78 </a:t>
          </a:r>
          <a:r>
            <a:rPr lang="es-PE" sz="1400" kern="1200" dirty="0" err="1" smtClean="0">
              <a:solidFill>
                <a:schemeClr val="accent1"/>
              </a:solidFill>
            </a:rPr>
            <a:t>hrs</a:t>
          </a:r>
          <a:r>
            <a:rPr lang="es-PE" sz="1400" kern="1200" dirty="0" smtClean="0">
              <a:solidFill>
                <a:schemeClr val="accent1"/>
              </a:solidFill>
            </a:rPr>
            <a:t>.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1998498" y="1283551"/>
        <a:ext cx="1805720" cy="1083432"/>
      </dsp:txXfrm>
    </dsp:sp>
    <dsp:sp modelId="{BF148713-0FDA-4841-9CCC-556B68941F7C}">
      <dsp:nvSpPr>
        <dsp:cNvPr id="0" name=""/>
        <dsp:cNvSpPr/>
      </dsp:nvSpPr>
      <dsp:spPr>
        <a:xfrm>
          <a:off x="260284" y="2547555"/>
          <a:ext cx="3295854" cy="1393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  <a:t>Horario de uso de redes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12:00 – 18:00pm: 19.5%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18:00 – 23:00pm: 54.9%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23:00pm – 02:00am: 18.6%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260284" y="2547555"/>
        <a:ext cx="3295854" cy="1393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9321-7807-4727-A98B-DFBBC92F2A18}">
      <dsp:nvSpPr>
        <dsp:cNvPr id="0" name=""/>
        <dsp:cNvSpPr/>
      </dsp:nvSpPr>
      <dsp:spPr>
        <a:xfrm>
          <a:off x="1256" y="59920"/>
          <a:ext cx="3525879" cy="4044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  <a:t>Índice de Calidad de Sueño Pittsburgh     (Escobar y Eslava, 2005)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  <a:t/>
          </a:r>
          <a:br>
            <a:rPr lang="es-PE" sz="1400" b="1" kern="1200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es-PE" sz="1400" b="0" kern="1200" dirty="0" smtClean="0">
              <a:solidFill>
                <a:schemeClr val="accent1"/>
              </a:solidFill>
            </a:rPr>
            <a:t>19 ítems que examinan la calidad de sueño en el último mes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Puntaje Total : 0 – 21  (α= .706)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7 Componentes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Calidad de Sueño Subjetivo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Latencia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Duración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Eficiencia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Alteraciones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Medicación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 - Disfunción diurna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accent1"/>
              </a:solidFill>
            </a:rPr>
            <a:t>Se midió la calidad de sueño en dos momentos, a la mitad del primer semestre del año y a la mitad del segundo.</a:t>
          </a:r>
          <a:endParaRPr lang="es-PE" sz="1400" b="0" kern="1200" dirty="0">
            <a:solidFill>
              <a:schemeClr val="accent1"/>
            </a:solidFill>
          </a:endParaRPr>
        </a:p>
      </dsp:txBody>
      <dsp:txXfrm>
        <a:off x="1256" y="59920"/>
        <a:ext cx="3525879" cy="4044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E535-7FFC-4F5D-9BBB-25A9F21B3B03}">
      <dsp:nvSpPr>
        <dsp:cNvPr id="0" name=""/>
        <dsp:cNvSpPr/>
      </dsp:nvSpPr>
      <dsp:spPr>
        <a:xfrm rot="5400000">
          <a:off x="-167297" y="325486"/>
          <a:ext cx="1115314" cy="7807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0" y="548549"/>
        <a:ext cx="780720" cy="334594"/>
      </dsp:txXfrm>
    </dsp:sp>
    <dsp:sp modelId="{7C99B3C1-35B3-4D49-ACFE-937612A8113A}">
      <dsp:nvSpPr>
        <dsp:cNvPr id="0" name=""/>
        <dsp:cNvSpPr/>
      </dsp:nvSpPr>
      <dsp:spPr>
        <a:xfrm rot="5400000">
          <a:off x="4085388" y="-3304667"/>
          <a:ext cx="1034879" cy="7644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  <a:effectLst/>
              <a:latin typeface="Arial"/>
            </a:rPr>
            <a:t>En la 1° medición, el 58.41% reporta una mala calidad de sueño (cae dentro de la prevalencia registrada para la población universitaria</a:t>
          </a:r>
          <a:r>
            <a:rPr lang="es-PE" sz="1100" b="1" kern="1200" baseline="30000" dirty="0" smtClean="0">
              <a:solidFill>
                <a:schemeClr val="accent6">
                  <a:lumMod val="75000"/>
                </a:schemeClr>
              </a:solidFill>
              <a:effectLst/>
              <a:latin typeface="Arial"/>
            </a:rPr>
            <a:t>1</a:t>
          </a:r>
          <a:r>
            <a:rPr lang="es-PE" sz="1100" b="1" kern="1200" dirty="0" smtClean="0">
              <a:solidFill>
                <a:schemeClr val="accent1"/>
              </a:solidFill>
              <a:effectLst/>
              <a:latin typeface="Arial"/>
            </a:rPr>
            <a:t>. En la 2° medición, se reduce a 47.79%.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En la 2° medición, se produce una mejora en la calidad de sueño global y en los componentes de duración y eficiencia del sueño. Al parecer, estarían durmiendo más de 8 horas y se reduce el intervalo de tiempo entre el momento de acostarse y quedarse dormido.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 smtClean="0">
            <a:solidFill>
              <a:schemeClr val="accent1"/>
            </a:solidFill>
            <a:effectLst/>
            <a:latin typeface="Arial"/>
          </a:endParaRPr>
        </a:p>
      </dsp:txBody>
      <dsp:txXfrm rot="-5400000">
        <a:off x="780721" y="50519"/>
        <a:ext cx="7593696" cy="933841"/>
      </dsp:txXfrm>
    </dsp:sp>
    <dsp:sp modelId="{08BD7B14-7CCE-4D00-9D5A-64210AAB1D0A}">
      <dsp:nvSpPr>
        <dsp:cNvPr id="0" name=""/>
        <dsp:cNvSpPr/>
      </dsp:nvSpPr>
      <dsp:spPr>
        <a:xfrm rot="5400000">
          <a:off x="-167297" y="1439813"/>
          <a:ext cx="1115314" cy="7807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0" y="1662876"/>
        <a:ext cx="780720" cy="334594"/>
      </dsp:txXfrm>
    </dsp:sp>
    <dsp:sp modelId="{526B00D2-9FFA-43B9-95A4-1E4167A8C652}">
      <dsp:nvSpPr>
        <dsp:cNvPr id="0" name=""/>
        <dsp:cNvSpPr/>
      </dsp:nvSpPr>
      <dsp:spPr>
        <a:xfrm rot="5400000">
          <a:off x="4087979" y="-2172318"/>
          <a:ext cx="1019300" cy="7644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>
              <a:solidFill>
                <a:schemeClr val="accent1"/>
              </a:solidFill>
            </a:rPr>
            <a:t>Las variaciones </a:t>
          </a:r>
          <a:r>
            <a:rPr lang="es-PE" sz="1100" b="1" kern="1200" dirty="0" smtClean="0">
              <a:solidFill>
                <a:schemeClr val="accent1"/>
              </a:solidFill>
            </a:rPr>
            <a:t>registradas </a:t>
          </a:r>
          <a:r>
            <a:rPr lang="es-PE" sz="1100" b="1" kern="1200" dirty="0">
              <a:solidFill>
                <a:schemeClr val="accent1"/>
              </a:solidFill>
            </a:rPr>
            <a:t>podrían obedecer, </a:t>
          </a:r>
          <a:r>
            <a:rPr lang="es-PE" sz="1100" b="1" kern="1200" dirty="0" smtClean="0">
              <a:solidFill>
                <a:schemeClr val="accent1"/>
              </a:solidFill>
            </a:rPr>
            <a:t>principalmente, a </a:t>
          </a:r>
          <a:r>
            <a:rPr lang="es-PE" sz="1100" b="1" kern="1200" dirty="0">
              <a:solidFill>
                <a:schemeClr val="accent1"/>
              </a:solidFill>
            </a:rPr>
            <a:t>los momentos de medición.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 1° medición, en </a:t>
          </a:r>
          <a:r>
            <a:rPr lang="es-PE" sz="1100" b="1" kern="1200" dirty="0">
              <a:solidFill>
                <a:schemeClr val="accent1"/>
              </a:solidFill>
            </a:rPr>
            <a:t>fechas previas a la semana de exámenes </a:t>
          </a:r>
          <a:r>
            <a:rPr lang="es-PE" sz="1100" b="1" kern="1200" dirty="0" smtClean="0">
              <a:solidFill>
                <a:schemeClr val="accent1"/>
              </a:solidFill>
            </a:rPr>
            <a:t>parciales, mayor cuota de estrés. 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 Literatura: estrés general y estrés académico se asocian negativamente con la calidad del sueño</a:t>
          </a:r>
          <a:r>
            <a:rPr lang="es-PE" sz="1100" b="1" kern="1200" baseline="30000" dirty="0" smtClean="0">
              <a:solidFill>
                <a:srgbClr val="C00000"/>
              </a:solidFill>
            </a:rPr>
            <a:t>2</a:t>
          </a:r>
          <a:r>
            <a:rPr lang="es-PE" sz="1100" b="1" kern="1200" baseline="30000" dirty="0" smtClean="0">
              <a:solidFill>
                <a:schemeClr val="accent1"/>
              </a:solidFill>
            </a:rPr>
            <a:t>.</a:t>
          </a:r>
          <a:r>
            <a:rPr lang="es-PE" sz="1100" b="1" kern="1200" dirty="0" smtClean="0">
              <a:solidFill>
                <a:schemeClr val="accent1"/>
              </a:solidFill>
            </a:rPr>
            <a:t> 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</dsp:txBody>
      <dsp:txXfrm rot="-5400000">
        <a:off x="775522" y="1189897"/>
        <a:ext cx="7594457" cy="919784"/>
      </dsp:txXfrm>
    </dsp:sp>
    <dsp:sp modelId="{A83DF717-A91E-439A-9BD4-1BC83D78C51E}">
      <dsp:nvSpPr>
        <dsp:cNvPr id="0" name=""/>
        <dsp:cNvSpPr/>
      </dsp:nvSpPr>
      <dsp:spPr>
        <a:xfrm rot="5400000">
          <a:off x="-167297" y="2939264"/>
          <a:ext cx="1115314" cy="7807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chemeClr val="accent6">
                  <a:lumMod val="75000"/>
                </a:schemeClr>
              </a:solidFill>
            </a:rPr>
            <a:t>Variables secundarias</a:t>
          </a:r>
          <a:endParaRPr lang="es-PE" sz="9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0" y="3162327"/>
        <a:ext cx="780720" cy="334594"/>
      </dsp:txXfrm>
    </dsp:sp>
    <dsp:sp modelId="{0660F9A2-FF99-4279-9BD3-F0974E04A88A}">
      <dsp:nvSpPr>
        <dsp:cNvPr id="0" name=""/>
        <dsp:cNvSpPr/>
      </dsp:nvSpPr>
      <dsp:spPr>
        <a:xfrm rot="5400000">
          <a:off x="3708052" y="-684436"/>
          <a:ext cx="1789550" cy="7644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En la 2° medición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Asociación entre una mayor</a:t>
          </a:r>
          <a:r>
            <a:rPr lang="es-PE" sz="1100" b="1" kern="1200" dirty="0" smtClean="0">
              <a:solidFill>
                <a:schemeClr val="accent6">
                  <a:lumMod val="75000"/>
                </a:schemeClr>
              </a:solidFill>
            </a:rPr>
            <a:t> preocupación por el rendimiento en cursos </a:t>
          </a:r>
          <a:r>
            <a:rPr lang="es-PE" sz="1100" b="1" kern="1200" dirty="0" smtClean="0">
              <a:solidFill>
                <a:schemeClr val="accent1"/>
              </a:solidFill>
            </a:rPr>
            <a:t>y una mala calidad del sueño. Un tercio del grupo desaprobó al menos un curso =&gt; posible estresor adicional. Literatura señala asociaciones entre estrés, sueño y rendimiento académico (Gilbert y </a:t>
          </a:r>
          <a:r>
            <a:rPr lang="es-PE" sz="1100" b="1" kern="1200" dirty="0" err="1" smtClean="0">
              <a:solidFill>
                <a:schemeClr val="accent1"/>
              </a:solidFill>
            </a:rPr>
            <a:t>Weaver</a:t>
          </a:r>
          <a:r>
            <a:rPr lang="es-PE" sz="1100" b="1" kern="1200" dirty="0" smtClean="0">
              <a:solidFill>
                <a:schemeClr val="accent1"/>
              </a:solidFill>
            </a:rPr>
            <a:t>, 2010). 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1" kern="1200" dirty="0" smtClean="0">
              <a:solidFill>
                <a:schemeClr val="accent1"/>
              </a:solidFill>
            </a:rPr>
            <a:t>Relación entre </a:t>
          </a:r>
          <a:r>
            <a:rPr lang="es-PE" sz="1100" b="1" kern="1200" dirty="0" smtClean="0">
              <a:solidFill>
                <a:schemeClr val="accent6">
                  <a:lumMod val="75000"/>
                </a:schemeClr>
              </a:solidFill>
            </a:rPr>
            <a:t>horario de navegación a través de las redes sociales (noche y madrugada) </a:t>
          </a:r>
          <a:r>
            <a:rPr lang="es-PE" sz="1100" b="1" kern="1200" dirty="0" smtClean="0">
              <a:solidFill>
                <a:schemeClr val="accent1"/>
              </a:solidFill>
            </a:rPr>
            <a:t>y una pobre calidad del sueño. Exposición a la luz artificial puede afectar el funcionamiento de la hormona melatonina, que ayuda a regular el sueño, la termorregulación, la presión sanguínea y los niveles de glucosa, produciéndose alteraciones en los patrones del sueño (</a:t>
          </a:r>
          <a:r>
            <a:rPr lang="es-PE" sz="1100" b="1" kern="1200" dirty="0" err="1" smtClean="0">
              <a:solidFill>
                <a:schemeClr val="accent1"/>
              </a:solidFill>
            </a:rPr>
            <a:t>Wolniczak</a:t>
          </a:r>
          <a:r>
            <a:rPr lang="es-PE" sz="1100" b="1" kern="1200" dirty="0" smtClean="0">
              <a:solidFill>
                <a:schemeClr val="accent1"/>
              </a:solidFill>
            </a:rPr>
            <a:t> et al., 2013).</a:t>
          </a: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100" b="1" kern="1200" dirty="0">
            <a:solidFill>
              <a:schemeClr val="accent1"/>
            </a:solidFill>
          </a:endParaRPr>
        </a:p>
      </dsp:txBody>
      <dsp:txXfrm rot="-5400000">
        <a:off x="780720" y="2330255"/>
        <a:ext cx="7556856" cy="1614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CB012-3B62-47C8-8F78-4E3DA1778AFB}">
      <dsp:nvSpPr>
        <dsp:cNvPr id="0" name=""/>
        <dsp:cNvSpPr/>
      </dsp:nvSpPr>
      <dsp:spPr>
        <a:xfrm>
          <a:off x="0" y="0"/>
          <a:ext cx="4693920" cy="7517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 smtClean="0">
            <a:solidFill>
              <a:schemeClr val="accent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1. Profundizar en la relación de la calidad del sueño y el uso nocturno de dispositivos móviles y consumo de redes sociales.  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 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22018" y="22018"/>
        <a:ext cx="3794752" cy="707727"/>
      </dsp:txXfrm>
    </dsp:sp>
    <dsp:sp modelId="{2AA96E62-28BE-42D7-BF4D-C89294B7BB59}">
      <dsp:nvSpPr>
        <dsp:cNvPr id="0" name=""/>
        <dsp:cNvSpPr/>
      </dsp:nvSpPr>
      <dsp:spPr>
        <a:xfrm>
          <a:off x="350520" y="856175"/>
          <a:ext cx="4693920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2. Explorar las valoraciones y representaciones sociales del sueño en estudiantes.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372538" y="878193"/>
        <a:ext cx="3810717" cy="707727"/>
      </dsp:txXfrm>
    </dsp:sp>
    <dsp:sp modelId="{8D9392DA-9DF4-4562-A144-EB31D310305A}">
      <dsp:nvSpPr>
        <dsp:cNvPr id="0" name=""/>
        <dsp:cNvSpPr/>
      </dsp:nvSpPr>
      <dsp:spPr>
        <a:xfrm>
          <a:off x="701039" y="1712350"/>
          <a:ext cx="4693920" cy="75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3. Reformular las estrategias de acción en relación a las pautas de higiene del sueño. 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723057" y="1734368"/>
        <a:ext cx="3810717" cy="707727"/>
      </dsp:txXfrm>
    </dsp:sp>
    <dsp:sp modelId="{5F39E94D-7DEE-417F-8987-A2FADAA8368F}">
      <dsp:nvSpPr>
        <dsp:cNvPr id="0" name=""/>
        <dsp:cNvSpPr/>
      </dsp:nvSpPr>
      <dsp:spPr>
        <a:xfrm>
          <a:off x="1051559" y="2568525"/>
          <a:ext cx="4693920" cy="7517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4. Lograr que las autoridades y docentes asuman un compromiso con la importancia del sueño en el rendimiento y bienestar (tema de horarios, elevada carga académica, etc.)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1073577" y="2590543"/>
        <a:ext cx="3810717" cy="707727"/>
      </dsp:txXfrm>
    </dsp:sp>
    <dsp:sp modelId="{D71066B4-FE2A-45FC-A9A9-3E8ADCEF5F3F}">
      <dsp:nvSpPr>
        <dsp:cNvPr id="0" name=""/>
        <dsp:cNvSpPr/>
      </dsp:nvSpPr>
      <dsp:spPr>
        <a:xfrm>
          <a:off x="1402079" y="3424700"/>
          <a:ext cx="4693920" cy="7517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1"/>
              </a:solidFill>
            </a:rPr>
            <a:t>5. Construcción participativa de lineamientos de política en salud, en temas de promoción y prevención en salud.</a:t>
          </a:r>
          <a:endParaRPr lang="es-PE" sz="1400" kern="1200" dirty="0">
            <a:solidFill>
              <a:schemeClr val="accent1"/>
            </a:solidFill>
          </a:endParaRPr>
        </a:p>
      </dsp:txBody>
      <dsp:txXfrm>
        <a:off x="1424097" y="3446718"/>
        <a:ext cx="3810717" cy="707727"/>
      </dsp:txXfrm>
    </dsp:sp>
    <dsp:sp modelId="{894523B9-F3F8-4FC6-A85D-D9FF055C60E8}">
      <dsp:nvSpPr>
        <dsp:cNvPr id="0" name=""/>
        <dsp:cNvSpPr/>
      </dsp:nvSpPr>
      <dsp:spPr>
        <a:xfrm>
          <a:off x="4205273" y="54920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4315218" y="549205"/>
        <a:ext cx="268756" cy="367706"/>
      </dsp:txXfrm>
    </dsp:sp>
    <dsp:sp modelId="{76451305-EDA7-4E4F-AE92-7C7D2C7492CF}">
      <dsp:nvSpPr>
        <dsp:cNvPr id="0" name=""/>
        <dsp:cNvSpPr/>
      </dsp:nvSpPr>
      <dsp:spPr>
        <a:xfrm>
          <a:off x="4555793" y="1405380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4665738" y="1405380"/>
        <a:ext cx="268756" cy="367706"/>
      </dsp:txXfrm>
    </dsp:sp>
    <dsp:sp modelId="{E9F8D78F-1CE0-4F8C-A6D4-D0341942C094}">
      <dsp:nvSpPr>
        <dsp:cNvPr id="0" name=""/>
        <dsp:cNvSpPr/>
      </dsp:nvSpPr>
      <dsp:spPr>
        <a:xfrm>
          <a:off x="4906313" y="224902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5016258" y="2249025"/>
        <a:ext cx="268756" cy="367706"/>
      </dsp:txXfrm>
    </dsp:sp>
    <dsp:sp modelId="{472E03DD-5D3E-4772-B66D-3455F7D41049}">
      <dsp:nvSpPr>
        <dsp:cNvPr id="0" name=""/>
        <dsp:cNvSpPr/>
      </dsp:nvSpPr>
      <dsp:spPr>
        <a:xfrm>
          <a:off x="5256833" y="3113553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5366778" y="3113553"/>
        <a:ext cx="268756" cy="36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0.25625</cdr:x>
      <cdr:y>0.01256</cdr:y>
    </cdr:from>
    <cdr:to>
      <cdr:x>0.75625</cdr:x>
      <cdr:y>0.15747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85698" y="34460"/>
          <a:ext cx="1728192" cy="397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800" b="1" dirty="0">
              <a:solidFill>
                <a:schemeClr val="accent1"/>
              </a:solidFill>
            </a:rPr>
            <a:t>Sexo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0.38443</cdr:x>
      <cdr:y>0.22982</cdr:y>
    </cdr:from>
    <cdr:to>
      <cdr:x>0.89663</cdr:x>
      <cdr:y>0.41586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45701" y="822176"/>
          <a:ext cx="1659697" cy="665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2000" b="1" dirty="0">
              <a:solidFill>
                <a:schemeClr val="accent1"/>
              </a:solidFill>
            </a:rPr>
            <a:t>Facultades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r>
              <a:rPr lang="es-PE" smtClean="0"/>
              <a:t>efwgwegwegwegweg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28441CD7-6347-4FA4-B4D4-31E2F8BD2103}" type="datetime1">
              <a:rPr lang="es-PE" smtClean="0"/>
              <a:t>14/07/2017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499903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499903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DC6D7A3B-91D8-4FA1-A86A-80323685B7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987359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6597" y="4749086"/>
            <a:ext cx="5492749" cy="4499134"/>
          </a:xfrm>
          <a:prstGeom prst="rect">
            <a:avLst/>
          </a:prstGeom>
          <a:noFill/>
          <a:ln>
            <a:noFill/>
          </a:ln>
        </p:spPr>
        <p:txBody>
          <a:bodyPr lIns="96335" tIns="96335" rIns="96335" bIns="9633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220519"/>
      </p:ext>
    </p:extLst>
  </p:cSld>
  <p:clrMap bg1="lt1" tx1="dk1" bg2="dk2" tx2="lt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6597" y="4749086"/>
            <a:ext cx="5492749" cy="4499134"/>
          </a:xfrm>
          <a:prstGeom prst="rect">
            <a:avLst/>
          </a:prstGeom>
        </p:spPr>
        <p:txBody>
          <a:bodyPr lIns="96335" tIns="96335" rIns="96335" bIns="96335" anchor="t" anchorCtr="0">
            <a:noAutofit/>
          </a:bodyPr>
          <a:lstStyle/>
          <a:p>
            <a:r>
              <a:rPr lang="es-PE" dirty="0" smtClean="0"/>
              <a:t>Mala</a:t>
            </a:r>
            <a:r>
              <a:rPr lang="es-PE" baseline="0" dirty="0" smtClean="0"/>
              <a:t> calidad de sueño</a:t>
            </a:r>
          </a:p>
        </p:txBody>
      </p:sp>
    </p:spTree>
    <p:extLst>
      <p:ext uri="{BB962C8B-B14F-4D97-AF65-F5344CB8AC3E}">
        <p14:creationId xmlns:p14="http://schemas.microsoft.com/office/powerpoint/2010/main" val="32024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6597" y="4749086"/>
            <a:ext cx="5492749" cy="4499134"/>
          </a:xfrm>
          <a:prstGeom prst="rect">
            <a:avLst/>
          </a:prstGeom>
        </p:spPr>
        <p:txBody>
          <a:bodyPr lIns="96335" tIns="96335" rIns="96335" bIns="9633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58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6597" y="4749086"/>
            <a:ext cx="5492749" cy="4499134"/>
          </a:xfrm>
          <a:prstGeom prst="rect">
            <a:avLst/>
          </a:prstGeom>
        </p:spPr>
        <p:txBody>
          <a:bodyPr lIns="96335" tIns="96335" rIns="96335" bIns="96335" anchor="t" anchorCtr="0">
            <a:noAutofit/>
          </a:bodyPr>
          <a:lstStyle/>
          <a:p>
            <a:r>
              <a:rPr lang="es-PE" dirty="0" smtClean="0"/>
              <a:t>Primera fase:</a:t>
            </a:r>
            <a:r>
              <a:rPr lang="es-PE" baseline="0" dirty="0" smtClean="0"/>
              <a:t> 25 abril – 6 de mayo</a:t>
            </a:r>
          </a:p>
          <a:p>
            <a:r>
              <a:rPr lang="es-PE" baseline="0" dirty="0" smtClean="0"/>
              <a:t>Segunda fase: 1 – 18 noviembre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70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5912" cy="37496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1156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4615400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07232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5" y="1818975"/>
            <a:ext cx="21858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85" y="3110092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6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4105790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7" y="4146315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36276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1" y="2343454"/>
            <a:ext cx="329718" cy="522702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49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894" y="1870745"/>
            <a:ext cx="936899" cy="9368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0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05" y="2807566"/>
            <a:ext cx="936899" cy="9368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274902" y="55"/>
            <a:ext cx="936899" cy="9368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3" y="4206738"/>
            <a:ext cx="936899" cy="9368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36765" y="4674986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0" y="4206735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675675" y="3742993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675680" y="3274748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7594613" y="2115524"/>
            <a:ext cx="297650" cy="471862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8"/>
            <a:ext cx="933084" cy="93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2999" cy="932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2999" cy="932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2" y="930218"/>
            <a:ext cx="932999" cy="932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6" y="3743869"/>
            <a:ext cx="932999" cy="932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2" y="4676847"/>
            <a:ext cx="466499" cy="4664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0" y="3743866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0"/>
            <a:ext cx="466499" cy="4664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3" y="0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151245"/>
            <a:ext cx="490564" cy="490564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8" r:id="rId4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16992" y="915566"/>
            <a:ext cx="6912768" cy="5153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s-PE" sz="1100" b="1" dirty="0" smtClean="0">
                <a:solidFill>
                  <a:srgbClr val="0070C0"/>
                </a:solidFill>
                <a:latin typeface="Muli" panose="020B0604020202020204" charset="0"/>
              </a:rPr>
              <a:t/>
            </a:r>
            <a:br>
              <a:rPr lang="es-PE" sz="1100" b="1" dirty="0" smtClean="0">
                <a:solidFill>
                  <a:srgbClr val="0070C0"/>
                </a:solidFill>
                <a:latin typeface="Muli" panose="020B0604020202020204" charset="0"/>
              </a:rPr>
            </a:br>
            <a:endParaRPr lang="es-PE" sz="1100" b="1" dirty="0">
              <a:latin typeface="Muli" panose="020B060402020202020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81223" y="1779662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EF8C07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Calidad </a:t>
            </a:r>
            <a:r>
              <a:rPr lang="es-PE" sz="2400" b="1" dirty="0">
                <a:solidFill>
                  <a:srgbClr val="EF8C07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de Sueño </a:t>
            </a:r>
            <a:r>
              <a:rPr lang="es-PE" sz="2400" b="1" dirty="0" smtClean="0">
                <a:solidFill>
                  <a:srgbClr val="EF8C07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en </a:t>
            </a:r>
            <a:r>
              <a:rPr lang="es-PE" sz="2400" b="1" dirty="0">
                <a:solidFill>
                  <a:srgbClr val="EF8C07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universitarios de primeros ciclos de la ciudad de Lima</a:t>
            </a:r>
          </a:p>
        </p:txBody>
      </p:sp>
      <p:pic>
        <p:nvPicPr>
          <p:cNvPr id="4" name="Picture 3" descr="D:\Users\javier.sanchezc\Google Drive\PUCP Saludable - Equipo\Difusión\Logo Pucp saludable\pucpsalusable_transparent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651870"/>
            <a:ext cx="1188132" cy="9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javier.sanchezc\Desktop\logotipo-100ani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759882"/>
            <a:ext cx="201622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3052" y="80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560" y="416452"/>
            <a:ext cx="687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9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 </a:t>
            </a:r>
            <a:r>
              <a:rPr lang="es-ES" altLang="es-PE" sz="9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Encuentro de Servicios Psicopedagógicos Universitarios. </a:t>
            </a:r>
            <a:r>
              <a:rPr kumimoji="0" lang="es-ES" altLang="es-PE" sz="9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PE" altLang="es-PE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9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Universidad de </a:t>
            </a:r>
            <a:r>
              <a:rPr lang="es-ES" altLang="es-PE" sz="9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Lima</a:t>
            </a:r>
            <a:r>
              <a:rPr kumimoji="0" lang="es-ES" altLang="es-PE" sz="9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17</a:t>
            </a:r>
            <a:r>
              <a:rPr kumimoji="0" lang="es-ES" altLang="es-PE" sz="900" b="1" i="1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julio</a:t>
            </a:r>
            <a:r>
              <a:rPr kumimoji="0" lang="es-ES" altLang="es-PE" sz="9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2017.</a:t>
            </a:r>
            <a:endParaRPr kumimoji="0" lang="es-ES" altLang="es-PE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59011" y="3832655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err="1" smtClean="0">
                <a:solidFill>
                  <a:schemeClr val="accent1"/>
                </a:solidFill>
              </a:rPr>
              <a:t>Rocio</a:t>
            </a:r>
            <a:r>
              <a:rPr lang="es-PE" sz="1100" b="1" dirty="0" smtClean="0">
                <a:solidFill>
                  <a:schemeClr val="accent1"/>
                </a:solidFill>
              </a:rPr>
              <a:t> Soto</a:t>
            </a:r>
            <a:r>
              <a:rPr lang="es-PE" sz="1100" dirty="0" smtClean="0">
                <a:solidFill>
                  <a:schemeClr val="accent1"/>
                </a:solidFill>
              </a:rPr>
              <a:t>, Javier Sánchez y Cecilia Chau</a:t>
            </a:r>
          </a:p>
          <a:p>
            <a:pPr algn="ctr"/>
            <a:r>
              <a:rPr lang="es-PE" sz="1100" dirty="0" smtClean="0">
                <a:solidFill>
                  <a:schemeClr val="accent1"/>
                </a:solidFill>
              </a:rPr>
              <a:t>Pontificia Universidad Católica del Perú</a:t>
            </a:r>
          </a:p>
          <a:p>
            <a:pPr algn="ctr"/>
            <a:r>
              <a:rPr lang="es-PE" sz="1100" dirty="0" smtClean="0">
                <a:solidFill>
                  <a:schemeClr val="accent1"/>
                </a:solidFill>
              </a:rPr>
              <a:t>Programa PUCP Saludable </a:t>
            </a:r>
          </a:p>
          <a:p>
            <a:pPr algn="ctr"/>
            <a:r>
              <a:rPr lang="es-PE" sz="1100" dirty="0">
                <a:solidFill>
                  <a:schemeClr val="accent1"/>
                </a:solidFill>
              </a:rPr>
              <a:t>pucp-saludable@pucp.pe</a:t>
            </a:r>
          </a:p>
          <a:p>
            <a:pPr algn="ctr"/>
            <a:endParaRPr lang="es-PE" sz="1100" dirty="0" smtClean="0">
              <a:solidFill>
                <a:schemeClr val="accent1"/>
              </a:solidFill>
            </a:endParaRPr>
          </a:p>
          <a:p>
            <a:pPr algn="ctr"/>
            <a:endParaRPr lang="es-PE" sz="1100" dirty="0">
              <a:solidFill>
                <a:schemeClr val="accent1"/>
              </a:solidFill>
            </a:endParaRPr>
          </a:p>
        </p:txBody>
      </p:sp>
      <p:pic>
        <p:nvPicPr>
          <p:cNvPr id="11" name="10 Imagen" descr="1LOGO UL-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03" y="308863"/>
            <a:ext cx="575699" cy="58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2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-14469"/>
            <a:ext cx="938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79617"/>
            <a:ext cx="731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415962"/>
              </p:ext>
            </p:extLst>
          </p:nvPr>
        </p:nvGraphicFramePr>
        <p:xfrm>
          <a:off x="2968174" y="912631"/>
          <a:ext cx="4700169" cy="334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51520" y="195486"/>
            <a:ext cx="5832648" cy="621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400" dirty="0" smtClean="0">
                <a:solidFill>
                  <a:srgbClr val="EF8C07"/>
                </a:solidFill>
              </a:rPr>
              <a:t>Calidad de sueño y sus componentes </a:t>
            </a:r>
            <a:br>
              <a:rPr lang="en" sz="2400" dirty="0" smtClean="0">
                <a:solidFill>
                  <a:srgbClr val="EF8C07"/>
                </a:solidFill>
              </a:rPr>
            </a:br>
            <a:endParaRPr lang="es-PE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47524"/>
              </p:ext>
            </p:extLst>
          </p:nvPr>
        </p:nvGraphicFramePr>
        <p:xfrm>
          <a:off x="3563888" y="4349834"/>
          <a:ext cx="3960439" cy="640080"/>
        </p:xfrm>
        <a:graphic>
          <a:graphicData uri="http://schemas.openxmlformats.org/drawingml/2006/table">
            <a:tbl>
              <a:tblPr firstRow="1" bandRow="1">
                <a:tableStyleId>{F2AD433D-325A-4370-BD54-BC55AE366280}</a:tableStyleId>
              </a:tblPr>
              <a:tblGrid>
                <a:gridCol w="80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N</a:t>
                      </a:r>
                      <a:r>
                        <a:rPr kumimoji="0" lang="es-PE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 = 113,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*</a:t>
                      </a:r>
                      <a:r>
                        <a:rPr kumimoji="0" lang="es-PE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p</a:t>
                      </a:r>
                      <a:r>
                        <a:rPr kumimoji="0" lang="es-PE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 &lt;.05</a:t>
                      </a:r>
                    </a:p>
                    <a:p>
                      <a:endParaRPr lang="es-P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</a:t>
                      </a:r>
                      <a:r>
                        <a:rPr lang="es-P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= -2.036* </a:t>
                      </a:r>
                      <a:endParaRPr lang="es-P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Z</a:t>
                      </a:r>
                      <a:r>
                        <a:rPr kumimoji="0" lang="es-PE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= -6.518* </a:t>
                      </a:r>
                    </a:p>
                    <a:p>
                      <a:endParaRPr lang="es-P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Z</a:t>
                      </a:r>
                      <a:r>
                        <a:rPr kumimoji="0" lang="es-PE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6333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= -4.083* </a:t>
                      </a:r>
                    </a:p>
                    <a:p>
                      <a:endParaRPr lang="es-P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2 Marcador de texto"/>
          <p:cNvSpPr txBox="1">
            <a:spLocks/>
          </p:cNvSpPr>
          <p:nvPr/>
        </p:nvSpPr>
        <p:spPr>
          <a:xfrm>
            <a:off x="179512" y="912631"/>
            <a:ext cx="2520280" cy="25952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En la segunda medición, se presentó una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mejora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significativa en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los componentes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de duración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y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eficiencia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del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sueño.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Sin embargo, el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componente de calidad de sueño percibido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empeoró.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PE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989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74595"/>
              </p:ext>
            </p:extLst>
          </p:nvPr>
        </p:nvGraphicFramePr>
        <p:xfrm>
          <a:off x="1043608" y="2643758"/>
          <a:ext cx="6048673" cy="1872208"/>
        </p:xfrm>
        <a:graphic>
          <a:graphicData uri="http://schemas.openxmlformats.org/drawingml/2006/table">
            <a:tbl>
              <a:tblPr/>
              <a:tblGrid>
                <a:gridCol w="1638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7679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632523"/>
                          </a:solidFill>
                          <a:effectLst/>
                          <a:latin typeface="Arial"/>
                        </a:rPr>
                        <a:t>Preocupación rendimiento cursos</a:t>
                      </a:r>
                    </a:p>
                  </a:txBody>
                  <a:tcPr marL="7401" marR="7401" marT="7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632523"/>
                          </a:solidFill>
                          <a:effectLst/>
                          <a:latin typeface="Arial"/>
                        </a:rPr>
                        <a:t>Horas al día en redes sociales </a:t>
                      </a:r>
                    </a:p>
                  </a:txBody>
                  <a:tcPr marL="7401" marR="7401" marT="7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632523"/>
                          </a:solidFill>
                          <a:effectLst/>
                          <a:latin typeface="Arial"/>
                        </a:rPr>
                        <a:t>Horario </a:t>
                      </a:r>
                      <a:r>
                        <a:rPr lang="es-PE" sz="1200" b="1" i="0" u="none" strike="noStrike" dirty="0">
                          <a:solidFill>
                            <a:srgbClr val="632523"/>
                          </a:solidFill>
                          <a:effectLst/>
                          <a:latin typeface="Arial"/>
                        </a:rPr>
                        <a:t>de navegación </a:t>
                      </a:r>
                      <a:r>
                        <a:rPr lang="es-PE" sz="1200" b="1" i="0" u="none" strike="noStrike" dirty="0" smtClean="0">
                          <a:solidFill>
                            <a:srgbClr val="632523"/>
                          </a:solidFill>
                          <a:effectLst/>
                          <a:latin typeface="Arial"/>
                        </a:rPr>
                        <a:t>en redes</a:t>
                      </a:r>
                      <a:endParaRPr lang="es-PE" sz="1200" b="1" i="0" u="none" strike="noStrike" dirty="0">
                        <a:solidFill>
                          <a:srgbClr val="632523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Primera medición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0.12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0.13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Segunda medición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0.22*</a:t>
                      </a:r>
                      <a:endParaRPr lang="es-P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0.17</a:t>
                      </a: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0.23</a:t>
                      </a:r>
                      <a:r>
                        <a:rPr lang="es-PE" sz="12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*</a:t>
                      </a:r>
                      <a:endParaRPr lang="es-P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 dirty="0">
                        <a:solidFill>
                          <a:srgbClr val="4F81BD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43608" y="465998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PE" sz="1200" b="1" dirty="0" smtClean="0">
                <a:solidFill>
                  <a:schemeClr val="accent6">
                    <a:lumMod val="75000"/>
                  </a:schemeClr>
                </a:solidFill>
              </a:rPr>
              <a:t> = 113, *</a:t>
            </a:r>
            <a:r>
              <a:rPr lang="es-PE" sz="1200" b="1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PE" sz="1200" b="1" dirty="0" smtClean="0">
                <a:solidFill>
                  <a:schemeClr val="accent6">
                    <a:lumMod val="75000"/>
                  </a:schemeClr>
                </a:solidFill>
              </a:rPr>
              <a:t> &lt;.05</a:t>
            </a:r>
            <a:endParaRPr lang="es-PE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611559" y="987574"/>
            <a:ext cx="6480721" cy="11521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En la segunda medición, se encontró una asociación entre una mayor preocupación por el rendimiento de sus cursos y una mala calidad de sueño.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Asimismo, se halló que mientras más tarde (horas de la noche) era el horario de navegación en las redes, la calidad de sueño era más pobre.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PE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195486"/>
            <a:ext cx="6120680" cy="621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400" dirty="0" smtClean="0">
                <a:solidFill>
                  <a:srgbClr val="EF8C07"/>
                </a:solidFill>
              </a:rPr>
              <a:t>Calidad de sueño y variables secundarias </a:t>
            </a:r>
            <a:br>
              <a:rPr lang="en" sz="2400" dirty="0" smtClean="0">
                <a:solidFill>
                  <a:srgbClr val="EF8C07"/>
                </a:solidFill>
              </a:rPr>
            </a:b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2346363"/>
            <a:ext cx="58749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chemeClr val="accent6">
                    <a:lumMod val="75000"/>
                  </a:schemeClr>
                </a:solidFill>
              </a:rPr>
              <a:t>Correlaciones entre la calidad de sueño global y variables secundarias</a:t>
            </a:r>
            <a:endParaRPr lang="es-PE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3600" dirty="0" smtClean="0">
                <a:solidFill>
                  <a:srgbClr val="EF8C07"/>
                </a:solidFill>
                <a:latin typeface="Arial"/>
              </a:rPr>
              <a:t>CONCLUSIONES</a:t>
            </a:r>
            <a:endParaRPr lang="es-P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95886"/>
            <a:ext cx="7318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149650"/>
            <a:ext cx="6120680" cy="621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400" dirty="0" smtClean="0">
                <a:solidFill>
                  <a:srgbClr val="EF8C07"/>
                </a:solidFill>
              </a:rPr>
              <a:t>CONCLUSIONES </a:t>
            </a:r>
            <a:br>
              <a:rPr lang="en" sz="2400" dirty="0" smtClean="0">
                <a:solidFill>
                  <a:srgbClr val="EF8C07"/>
                </a:solidFill>
              </a:rPr>
            </a:br>
            <a:endParaRPr lang="es-PE" dirty="0"/>
          </a:p>
        </p:txBody>
      </p:sp>
      <p:sp>
        <p:nvSpPr>
          <p:cNvPr id="4" name="2 CuadroTexto"/>
          <p:cNvSpPr txBox="1"/>
          <p:nvPr/>
        </p:nvSpPr>
        <p:spPr>
          <a:xfrm>
            <a:off x="107504" y="4773023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800" baseline="30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 Barrenechea et al., 2010; Granados 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al., 2013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; Del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Pielago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Failoc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Plasencia y Díaz, 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2013; Rosales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Egoavil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La Cruz y Rey de 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Castro, 2008; </a:t>
            </a:r>
            <a:r>
              <a:rPr lang="es-PE" sz="800" dirty="0" err="1" smtClean="0">
                <a:solidFill>
                  <a:schemeClr val="accent6">
                    <a:lumMod val="75000"/>
                  </a:schemeClr>
                </a:solidFill>
              </a:rPr>
              <a:t>Vilchez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-Cornejo 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al., 2016</a:t>
            </a:r>
            <a:endParaRPr lang="es-P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5075548" y="4773023"/>
            <a:ext cx="406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8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PE" sz="800" dirty="0" err="1" smtClean="0">
                <a:solidFill>
                  <a:schemeClr val="accent6">
                    <a:lumMod val="75000"/>
                  </a:schemeClr>
                </a:solidFill>
              </a:rPr>
              <a:t>Damian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, L., 2016; Lema et al., 2009;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Waqas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Khan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 smtClean="0">
                <a:solidFill>
                  <a:schemeClr val="accent6">
                    <a:lumMod val="75000"/>
                  </a:schemeClr>
                </a:solidFill>
              </a:rPr>
              <a:t>Sharif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 smtClean="0">
                <a:solidFill>
                  <a:schemeClr val="accent6">
                    <a:lumMod val="75000"/>
                  </a:schemeClr>
                </a:solidFill>
              </a:rPr>
              <a:t>Khalid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&amp; Ali, 2015; </a:t>
            </a:r>
            <a:r>
              <a:rPr lang="es-PE" sz="800" dirty="0" err="1">
                <a:solidFill>
                  <a:schemeClr val="accent6">
                    <a:lumMod val="75000"/>
                  </a:schemeClr>
                </a:solidFill>
              </a:rPr>
              <a:t>Zunhammer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 err="1" smtClean="0">
                <a:solidFill>
                  <a:schemeClr val="accent6">
                    <a:lumMod val="75000"/>
                  </a:schemeClr>
                </a:solidFill>
              </a:rPr>
              <a:t>Eichhammer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800" dirty="0">
                <a:solidFill>
                  <a:schemeClr val="accent6">
                    <a:lumMod val="75000"/>
                  </a:schemeClr>
                </a:solidFill>
              </a:rPr>
              <a:t>&amp; Busch, </a:t>
            </a:r>
            <a:r>
              <a:rPr lang="es-PE" sz="800" dirty="0" smtClean="0">
                <a:solidFill>
                  <a:schemeClr val="accent6">
                    <a:lumMod val="75000"/>
                  </a:schemeClr>
                </a:solidFill>
              </a:rPr>
              <a:t>2014. </a:t>
            </a:r>
            <a:endParaRPr lang="es-P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887647294"/>
              </p:ext>
            </p:extLst>
          </p:nvPr>
        </p:nvGraphicFramePr>
        <p:xfrm>
          <a:off x="251520" y="627534"/>
          <a:ext cx="8424936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49650"/>
            <a:ext cx="6120680" cy="621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400" dirty="0" smtClean="0">
                <a:solidFill>
                  <a:srgbClr val="EF8C07"/>
                </a:solidFill>
              </a:rPr>
              <a:t>RETOS </a:t>
            </a:r>
            <a:br>
              <a:rPr lang="en" sz="2400" dirty="0" smtClean="0">
                <a:solidFill>
                  <a:srgbClr val="EF8C07"/>
                </a:solidFill>
              </a:rPr>
            </a:br>
            <a:endParaRPr lang="es-PE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0990924"/>
              </p:ext>
            </p:extLst>
          </p:nvPr>
        </p:nvGraphicFramePr>
        <p:xfrm>
          <a:off x="899592" y="771550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0"/>
          <p:cNvSpPr txBox="1">
            <a:spLocks/>
          </p:cNvSpPr>
          <p:nvPr/>
        </p:nvSpPr>
        <p:spPr>
          <a:xfrm>
            <a:off x="229322" y="113620"/>
            <a:ext cx="7416824" cy="3816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" sz="2400" b="1" dirty="0" smtClean="0">
                <a:solidFill>
                  <a:schemeClr val="accent3">
                    <a:lumMod val="75000"/>
                  </a:schemeClr>
                </a:solidFill>
                <a:latin typeface="Muli" panose="020B0604020202020204" charset="0"/>
              </a:rPr>
              <a:t>EQUIPO </a:t>
            </a:r>
            <a:r>
              <a:rPr lang="en" sz="2400" b="1" dirty="0" smtClean="0">
                <a:solidFill>
                  <a:srgbClr val="EF8C07"/>
                </a:solidFill>
                <a:latin typeface="Muli" panose="020B0604020202020204" charset="0"/>
              </a:rPr>
              <a:t>PUCP Saludable</a:t>
            </a:r>
          </a:p>
          <a:p>
            <a:endParaRPr lang="en" sz="1200" b="1" dirty="0" smtClean="0">
              <a:latin typeface="Muli" panose="020B0604020202020204" charset="0"/>
            </a:endParaRPr>
          </a:p>
          <a:p>
            <a:endParaRPr lang="en" sz="1200" b="1" dirty="0">
              <a:latin typeface="Muli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Responsable:     </a:t>
            </a:r>
            <a:r>
              <a:rPr lang="es-PE" dirty="0">
                <a:solidFill>
                  <a:schemeClr val="accent1"/>
                </a:solidFill>
                <a:latin typeface="Muli" panose="020B0604020202020204" charset="0"/>
              </a:rPr>
              <a:t>	</a:t>
            </a: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	Cecilia Chau</a:t>
            </a:r>
          </a:p>
          <a:p>
            <a:pPr>
              <a:lnSpc>
                <a:spcPct val="150000"/>
              </a:lnSpc>
            </a:pP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Coordinadora</a:t>
            </a:r>
            <a:r>
              <a:rPr lang="es-PE" dirty="0">
                <a:solidFill>
                  <a:schemeClr val="accent1"/>
                </a:solidFill>
                <a:latin typeface="Muli" panose="020B0604020202020204" charset="0"/>
              </a:rPr>
              <a:t>:   </a:t>
            </a: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 		Rocío Soto</a:t>
            </a:r>
          </a:p>
          <a:p>
            <a:pPr>
              <a:lnSpc>
                <a:spcPct val="150000"/>
              </a:lnSpc>
            </a:pP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Asistente</a:t>
            </a:r>
            <a:r>
              <a:rPr lang="es-PE" dirty="0">
                <a:solidFill>
                  <a:schemeClr val="accent1"/>
                </a:solidFill>
                <a:latin typeface="Muli" panose="020B0604020202020204" charset="0"/>
              </a:rPr>
              <a:t>: </a:t>
            </a: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          		Javier </a:t>
            </a:r>
            <a:r>
              <a:rPr lang="es-PE" dirty="0">
                <a:solidFill>
                  <a:schemeClr val="accent1"/>
                </a:solidFill>
                <a:latin typeface="Muli" panose="020B0604020202020204" charset="0"/>
              </a:rPr>
              <a:t>Sánchez </a:t>
            </a:r>
            <a:endParaRPr lang="es-PE" dirty="0" smtClean="0">
              <a:solidFill>
                <a:schemeClr val="accent1"/>
              </a:solidFill>
              <a:latin typeface="Muli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Practicante Prof. Comunicadora: María Fernanda Gonzáles</a:t>
            </a:r>
          </a:p>
          <a:p>
            <a:pPr>
              <a:lnSpc>
                <a:spcPct val="150000"/>
              </a:lnSpc>
            </a:pPr>
            <a:r>
              <a:rPr lang="es-PE" dirty="0" smtClean="0">
                <a:solidFill>
                  <a:schemeClr val="accent1"/>
                </a:solidFill>
                <a:latin typeface="Muli" panose="020B0604020202020204" charset="0"/>
              </a:rPr>
              <a:t>Practicante Prof. Psicología: 	Guillermo </a:t>
            </a:r>
            <a:r>
              <a:rPr lang="es-PE" dirty="0" err="1" smtClean="0">
                <a:solidFill>
                  <a:schemeClr val="accent1"/>
                </a:solidFill>
                <a:latin typeface="Muli" panose="020B0604020202020204" charset="0"/>
              </a:rPr>
              <a:t>Atúncar</a:t>
            </a:r>
            <a:endParaRPr lang="es-PE" dirty="0" smtClean="0">
              <a:solidFill>
                <a:schemeClr val="accent1"/>
              </a:solidFill>
              <a:latin typeface="Muli" panose="020B0604020202020204" charset="0"/>
            </a:endParaRPr>
          </a:p>
          <a:p>
            <a:endParaRPr lang="es-PE" sz="1600" dirty="0" smtClean="0">
              <a:solidFill>
                <a:srgbClr val="7030A0"/>
              </a:solidFill>
              <a:latin typeface="Muli" panose="020B0604020202020204" charset="0"/>
            </a:endParaRPr>
          </a:p>
          <a:p>
            <a:endParaRPr lang="es-PE" sz="1600" dirty="0">
              <a:solidFill>
                <a:srgbClr val="7030A0"/>
              </a:solidFill>
              <a:latin typeface="Muli" panose="020B0604020202020204" charset="0"/>
            </a:endParaRPr>
          </a:p>
          <a:p>
            <a:r>
              <a:rPr lang="en" sz="2400" b="1" dirty="0" smtClean="0">
                <a:solidFill>
                  <a:schemeClr val="accent3">
                    <a:lumMod val="75000"/>
                  </a:schemeClr>
                </a:solidFill>
                <a:latin typeface="Muli" panose="020B0604020202020204" charset="0"/>
              </a:rPr>
              <a:t>CONTACTO </a:t>
            </a:r>
          </a:p>
          <a:p>
            <a:r>
              <a:rPr lang="en" sz="1600" u="sng" dirty="0" smtClean="0">
                <a:solidFill>
                  <a:schemeClr val="accent1"/>
                </a:solidFill>
                <a:latin typeface="Muli" panose="020B0604020202020204" charset="0"/>
              </a:rPr>
              <a:t>pucp-saludable@pucp.pe</a:t>
            </a:r>
          </a:p>
          <a:p>
            <a:endParaRPr lang="en" sz="1600" dirty="0" smtClean="0">
              <a:solidFill>
                <a:schemeClr val="tx1"/>
              </a:solidFill>
              <a:latin typeface="Muli" panose="020B0604020202020204" charset="0"/>
            </a:endParaRPr>
          </a:p>
          <a:p>
            <a:endParaRPr lang="en" sz="1600" dirty="0" smtClean="0">
              <a:solidFill>
                <a:schemeClr val="tx1"/>
              </a:solidFill>
              <a:latin typeface="Muli" panose="020B0604020202020204" charset="0"/>
            </a:endParaRPr>
          </a:p>
          <a:p>
            <a:endParaRPr lang="en" sz="1600" dirty="0">
              <a:solidFill>
                <a:schemeClr val="tx1"/>
              </a:solidFill>
              <a:latin typeface="Muli" panose="020B0604020202020204" charset="0"/>
            </a:endParaRPr>
          </a:p>
          <a:p>
            <a:endParaRPr lang="en" sz="1600" dirty="0" smtClean="0">
              <a:solidFill>
                <a:schemeClr val="tx1"/>
              </a:solidFill>
              <a:latin typeface="Muli" panose="020B0604020202020204" charset="0"/>
            </a:endParaRPr>
          </a:p>
          <a:p>
            <a:endParaRPr lang="en" sz="1800" dirty="0" smtClean="0">
              <a:solidFill>
                <a:schemeClr val="tx1"/>
              </a:solidFill>
              <a:latin typeface="Muli" panose="020B0604020202020204" charset="0"/>
            </a:endParaRPr>
          </a:p>
        </p:txBody>
      </p:sp>
      <p:pic>
        <p:nvPicPr>
          <p:cNvPr id="1027" name="Picture 3" descr="D:\Users\javier.sanchezc\Google Drive\PUCP Saludable - Equipo\Institucionalización\Facebook\Difusión del equipo\IMG_57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300" y="1"/>
            <a:ext cx="3744700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javier.sanchezc\Desktop\logotipo-100ani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82" y="4227934"/>
            <a:ext cx="19621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39300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accent1"/>
                </a:solidFill>
                <a:latin typeface="Muli" panose="020B0604020202020204" charset="0"/>
              </a:rPr>
              <a:t>Encuéntranos en</a:t>
            </a:r>
            <a:endParaRPr lang="en" sz="2400" b="1" dirty="0">
              <a:solidFill>
                <a:schemeClr val="accent1"/>
              </a:solidFill>
              <a:latin typeface="Muli" panose="020B0604020202020204" charset="0"/>
            </a:endParaRPr>
          </a:p>
        </p:txBody>
      </p:sp>
      <p:pic>
        <p:nvPicPr>
          <p:cNvPr id="1026" name="Picture 2" descr="D:\Users\javier.sanchezc\Documents\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0534"/>
          <a:stretch/>
        </p:blipFill>
        <p:spPr bwMode="auto">
          <a:xfrm>
            <a:off x="4427105" y="3867894"/>
            <a:ext cx="432927" cy="4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835696" y="4221814"/>
            <a:ext cx="356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accent1"/>
                </a:solidFill>
                <a:latin typeface="Muli" panose="020B0604020202020204" charset="0"/>
              </a:rPr>
              <a:t>c</a:t>
            </a:r>
            <a:r>
              <a:rPr lang="es-PE" sz="2400" b="1" dirty="0" smtClean="0">
                <a:solidFill>
                  <a:schemeClr val="accent1"/>
                </a:solidFill>
                <a:latin typeface="Muli" panose="020B0604020202020204" charset="0"/>
              </a:rPr>
              <a:t>omo</a:t>
            </a:r>
            <a:r>
              <a:rPr lang="es-PE" sz="2400" b="1" dirty="0" smtClean="0">
                <a:solidFill>
                  <a:srgbClr val="0070C0"/>
                </a:solidFill>
                <a:latin typeface="Muli" panose="020B0604020202020204" charset="0"/>
              </a:rPr>
              <a:t> </a:t>
            </a:r>
            <a:r>
              <a:rPr lang="es-PE" sz="2400" b="1" dirty="0" smtClean="0">
                <a:ln>
                  <a:solidFill>
                    <a:srgbClr val="FFC000"/>
                  </a:solidFill>
                </a:ln>
                <a:solidFill>
                  <a:srgbClr val="EF8C07"/>
                </a:solidFill>
                <a:latin typeface="Muli" panose="020B0604020202020204" charset="0"/>
              </a:rPr>
              <a:t>PUCP Saludable</a:t>
            </a:r>
            <a:endParaRPr lang="en" sz="2400" b="1" dirty="0">
              <a:ln>
                <a:solidFill>
                  <a:srgbClr val="FFC000"/>
                </a:solidFill>
              </a:ln>
              <a:solidFill>
                <a:srgbClr val="EF8C07"/>
              </a:solidFill>
              <a:latin typeface="Muli" panose="020B060402020202020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02138" y="28133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accent3">
                    <a:lumMod val="75000"/>
                  </a:schemeClr>
                </a:solidFill>
              </a:rPr>
              <a:t>GRACIAS!!</a:t>
            </a:r>
            <a:endParaRPr lang="es-P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3600" dirty="0" smtClean="0">
                <a:solidFill>
                  <a:srgbClr val="EF8C07"/>
                </a:solidFill>
                <a:latin typeface="Arial"/>
              </a:rPr>
              <a:t>INTRODUCCIÓN</a:t>
            </a:r>
            <a:endParaRPr lang="es-P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23878"/>
            <a:ext cx="731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51520" y="-40201"/>
            <a:ext cx="583264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EF8C07"/>
                </a:solidFill>
                <a:latin typeface="+mn-lt"/>
              </a:rPr>
              <a:t/>
            </a:r>
            <a:br>
              <a:rPr lang="en" sz="2800" dirty="0" smtClean="0">
                <a:solidFill>
                  <a:srgbClr val="EF8C07"/>
                </a:solidFill>
                <a:latin typeface="+mn-lt"/>
              </a:rPr>
            </a:br>
            <a:r>
              <a:rPr lang="en" sz="2800" dirty="0">
                <a:solidFill>
                  <a:srgbClr val="EF8C07"/>
                </a:solidFill>
                <a:latin typeface="+mn-lt"/>
              </a:rPr>
              <a:t/>
            </a:r>
            <a:br>
              <a:rPr lang="en" sz="2800" dirty="0">
                <a:solidFill>
                  <a:srgbClr val="EF8C07"/>
                </a:solidFill>
                <a:latin typeface="+mn-lt"/>
              </a:rPr>
            </a:br>
            <a:r>
              <a:rPr lang="en" sz="2800" dirty="0" smtClean="0">
                <a:solidFill>
                  <a:srgbClr val="EF8C07"/>
                </a:solidFill>
                <a:latin typeface="+mn-lt"/>
              </a:rPr>
              <a:t/>
            </a:r>
            <a:br>
              <a:rPr lang="en" sz="2800" dirty="0" smtClean="0">
                <a:solidFill>
                  <a:srgbClr val="EF8C07"/>
                </a:solidFill>
                <a:latin typeface="+mn-lt"/>
              </a:rPr>
            </a:br>
            <a:r>
              <a:rPr lang="en" sz="2800" dirty="0" smtClean="0">
                <a:solidFill>
                  <a:srgbClr val="EF8C07"/>
                </a:solidFill>
                <a:latin typeface="+mn-lt"/>
              </a:rPr>
              <a:t>Calidad de sueño en universitarios</a:t>
            </a:r>
            <a:endParaRPr lang="en" sz="2800" dirty="0">
              <a:solidFill>
                <a:srgbClr val="EF8C07"/>
              </a:solidFill>
              <a:latin typeface="+mn-lt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67543" y="1203598"/>
            <a:ext cx="6264697" cy="25922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s-PE" sz="1600" dirty="0"/>
          </a:p>
          <a:p>
            <a:pPr>
              <a:buNone/>
            </a:pPr>
            <a:endParaRPr lang="es-PE" sz="1600" dirty="0"/>
          </a:p>
          <a:p>
            <a:pPr lvl="0">
              <a:buNone/>
            </a:pPr>
            <a:endParaRPr lang="en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950">
            <a:off x="7141174" y="3176397"/>
            <a:ext cx="733425" cy="695325"/>
          </a:xfrm>
          <a:prstGeom prst="rect">
            <a:avLst/>
          </a:prstGeom>
        </p:spPr>
      </p:pic>
      <p:sp>
        <p:nvSpPr>
          <p:cNvPr id="9" name="Shape 276"/>
          <p:cNvSpPr txBox="1">
            <a:spLocks/>
          </p:cNvSpPr>
          <p:nvPr/>
        </p:nvSpPr>
        <p:spPr>
          <a:xfrm>
            <a:off x="157398" y="581699"/>
            <a:ext cx="6768753" cy="3787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just">
              <a:spcBef>
                <a:spcPts val="0"/>
              </a:spcBef>
              <a:buFont typeface="Muli"/>
              <a:buNone/>
            </a:pPr>
            <a:r>
              <a:rPr lang="es-PE" sz="15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Prevalencia en el Perú</a:t>
            </a:r>
            <a:endParaRPr lang="es-PE" sz="15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En promedio, más del 50% de estudiantes universitarios presenta una pobre calidad de sueño. La mayor prevalencia se da en los estudiantes de Medicina (alrededor del 70%)</a:t>
            </a:r>
            <a:r>
              <a:rPr lang="es-PE" sz="15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.  </a:t>
            </a:r>
            <a:endParaRPr lang="es-PE" sz="1500" dirty="0">
              <a:solidFill>
                <a:schemeClr val="accent1"/>
              </a:solidFill>
              <a:latin typeface="+mj-lt"/>
            </a:endParaRPr>
          </a:p>
          <a:p>
            <a:pPr algn="just">
              <a:spcBef>
                <a:spcPts val="0"/>
              </a:spcBef>
              <a:buFont typeface="Muli"/>
              <a:buNone/>
            </a:pPr>
            <a:r>
              <a:rPr lang="es-PE" sz="15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Factores asociados a una mala calidad de sueño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Elevada carga académica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Alto nivel de competitividad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Estrés general y académico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Depresión y ansiedad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Consumo habitual </a:t>
            </a:r>
            <a:r>
              <a:rPr lang="es-PE" sz="1500" dirty="0">
                <a:solidFill>
                  <a:schemeClr val="accent1"/>
                </a:solidFill>
                <a:latin typeface="+mj-lt"/>
              </a:rPr>
              <a:t>de alcohol, cafeína y </a:t>
            </a: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tabaco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Uso de dispositivos móviles y redes sociales (antes de dormir)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endParaRPr lang="es-PE" sz="15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r>
              <a:rPr lang="es-PE" sz="15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Objetivo:</a:t>
            </a:r>
            <a:r>
              <a:rPr lang="es-PE" sz="1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PE" sz="1500" dirty="0">
                <a:solidFill>
                  <a:schemeClr val="accent1"/>
                </a:solidFill>
                <a:latin typeface="+mj-lt"/>
              </a:rPr>
              <a:t>comparar la calidad de sueño que presentan los universitarios </a:t>
            </a: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de primeros años, a </a:t>
            </a:r>
            <a:r>
              <a:rPr lang="es-PE" sz="1500" dirty="0">
                <a:solidFill>
                  <a:schemeClr val="accent1"/>
                </a:solidFill>
                <a:latin typeface="+mj-lt"/>
              </a:rPr>
              <a:t>la mitad del primer semestre del año y a la mitad </a:t>
            </a: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del </a:t>
            </a:r>
            <a:r>
              <a:rPr lang="es-PE" sz="1500" dirty="0">
                <a:solidFill>
                  <a:schemeClr val="accent1"/>
                </a:solidFill>
                <a:latin typeface="+mj-lt"/>
              </a:rPr>
              <a:t>segundo.</a:t>
            </a:r>
          </a:p>
          <a:p>
            <a:pPr algn="just">
              <a:spcBef>
                <a:spcPts val="0"/>
              </a:spcBef>
              <a:buNone/>
            </a:pPr>
            <a:endParaRPr lang="es-PE" sz="15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spcBef>
                <a:spcPts val="0"/>
              </a:spcBef>
              <a:buFont typeface="Muli"/>
              <a:buNone/>
            </a:pPr>
            <a:r>
              <a:rPr lang="es-PE" sz="1500" dirty="0" smtClean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19672" y="4515966"/>
            <a:ext cx="627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aseline="30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 Barrenechea et al., 2010; Granados 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al., 2013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; Del </a:t>
            </a:r>
            <a:r>
              <a:rPr lang="es-PE" sz="1000" dirty="0" err="1">
                <a:solidFill>
                  <a:schemeClr val="accent6">
                    <a:lumMod val="75000"/>
                  </a:schemeClr>
                </a:solidFill>
              </a:rPr>
              <a:t>Pielago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1000" dirty="0" err="1">
                <a:solidFill>
                  <a:schemeClr val="accent6">
                    <a:lumMod val="75000"/>
                  </a:schemeClr>
                </a:solidFill>
              </a:rPr>
              <a:t>Failoc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, Plasencia y Díaz, 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2013; Rosales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PE" sz="1000" dirty="0" err="1">
                <a:solidFill>
                  <a:schemeClr val="accent6">
                    <a:lumMod val="75000"/>
                  </a:schemeClr>
                </a:solidFill>
              </a:rPr>
              <a:t>Egoavil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, La Cruz y Rey de 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Castro, 2008; </a:t>
            </a:r>
            <a:r>
              <a:rPr lang="es-PE" sz="1000" dirty="0" err="1" smtClean="0">
                <a:solidFill>
                  <a:schemeClr val="accent6">
                    <a:lumMod val="75000"/>
                  </a:schemeClr>
                </a:solidFill>
              </a:rPr>
              <a:t>Vilchez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-Cornejo </a:t>
            </a:r>
            <a:r>
              <a:rPr lang="es-PE" sz="1000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</a:rPr>
              <a:t>al., 2016</a:t>
            </a:r>
            <a:endParaRPr lang="es-P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3600" dirty="0" smtClean="0">
                <a:solidFill>
                  <a:srgbClr val="EF8C07"/>
                </a:solidFill>
                <a:latin typeface="Arial"/>
              </a:rPr>
              <a:t>MÉTODO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3795886"/>
            <a:ext cx="95624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93" y="1949421"/>
            <a:ext cx="847725" cy="809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9" y="42425"/>
            <a:ext cx="472685" cy="813222"/>
          </a:xfrm>
          <a:prstGeom prst="rect">
            <a:avLst/>
          </a:prstGeom>
        </p:spPr>
      </p:pic>
      <p:graphicFrame>
        <p:nvGraphicFramePr>
          <p:cNvPr id="6" name="11 Gráfico" title="Sexo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55903"/>
              </p:ext>
            </p:extLst>
          </p:nvPr>
        </p:nvGraphicFramePr>
        <p:xfrm>
          <a:off x="4211960" y="2211710"/>
          <a:ext cx="2915981" cy="231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hape 266"/>
          <p:cNvSpPr txBox="1">
            <a:spLocks/>
          </p:cNvSpPr>
          <p:nvPr/>
        </p:nvSpPr>
        <p:spPr>
          <a:xfrm>
            <a:off x="1331640" y="172568"/>
            <a:ext cx="4946700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" sz="3600" dirty="0" smtClean="0">
                <a:solidFill>
                  <a:srgbClr val="EF8C07"/>
                </a:solidFill>
                <a:latin typeface="+mn-lt"/>
              </a:rPr>
              <a:t>Participantes</a:t>
            </a:r>
            <a:endParaRPr lang="en" sz="3600" dirty="0">
              <a:solidFill>
                <a:srgbClr val="EF8C07"/>
              </a:solidFill>
              <a:latin typeface="+mn-lt"/>
            </a:endParaRPr>
          </a:p>
        </p:txBody>
      </p:sp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537352"/>
              </p:ext>
            </p:extLst>
          </p:nvPr>
        </p:nvGraphicFramePr>
        <p:xfrm>
          <a:off x="827584" y="2067694"/>
          <a:ext cx="312142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846770" y="1006175"/>
            <a:ext cx="6408712" cy="1133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 smtClean="0">
                <a:solidFill>
                  <a:schemeClr val="accent1"/>
                </a:solidFill>
              </a:rPr>
              <a:t>Participaron 113 </a:t>
            </a:r>
            <a:r>
              <a:rPr lang="es-PE" dirty="0">
                <a:solidFill>
                  <a:schemeClr val="accent1"/>
                </a:solidFill>
              </a:rPr>
              <a:t>alumnos de una universidad privada de Lima (Perú) </a:t>
            </a:r>
            <a:r>
              <a:rPr lang="es-PE" dirty="0" smtClean="0">
                <a:solidFill>
                  <a:schemeClr val="accent1"/>
                </a:solidFill>
              </a:rPr>
              <a:t>de los primeros años.</a:t>
            </a:r>
            <a:endParaRPr lang="es-PE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PE" b="1" i="1" dirty="0" smtClean="0">
                <a:solidFill>
                  <a:schemeClr val="accent6">
                    <a:lumMod val="75000"/>
                  </a:schemeClr>
                </a:solidFill>
              </a:rPr>
              <a:t>Edad</a:t>
            </a:r>
          </a:p>
          <a:p>
            <a:pPr algn="just"/>
            <a:r>
              <a:rPr lang="es-PE" dirty="0" smtClean="0">
                <a:solidFill>
                  <a:schemeClr val="accent1"/>
                </a:solidFill>
              </a:rPr>
              <a:t>Total: </a:t>
            </a:r>
            <a:r>
              <a:rPr lang="es-PE" i="1" dirty="0" smtClean="0">
                <a:solidFill>
                  <a:schemeClr val="accent1"/>
                </a:solidFill>
              </a:rPr>
              <a:t>M</a:t>
            </a:r>
            <a:r>
              <a:rPr lang="es-PE" dirty="0" smtClean="0">
                <a:solidFill>
                  <a:schemeClr val="accent1"/>
                </a:solidFill>
              </a:rPr>
              <a:t>= 18.22 años (</a:t>
            </a:r>
            <a:r>
              <a:rPr lang="es-PE" i="1" dirty="0" smtClean="0">
                <a:solidFill>
                  <a:schemeClr val="accent1"/>
                </a:solidFill>
              </a:rPr>
              <a:t>DE</a:t>
            </a:r>
            <a:r>
              <a:rPr lang="es-PE" dirty="0" smtClean="0">
                <a:solidFill>
                  <a:schemeClr val="accent1"/>
                </a:solidFill>
              </a:rPr>
              <a:t>=0.78), Mujeres</a:t>
            </a:r>
            <a:r>
              <a:rPr lang="es-PE" dirty="0">
                <a:solidFill>
                  <a:schemeClr val="accent1"/>
                </a:solidFill>
              </a:rPr>
              <a:t>: </a:t>
            </a:r>
            <a:r>
              <a:rPr lang="es-PE" i="1" dirty="0">
                <a:solidFill>
                  <a:schemeClr val="accent1"/>
                </a:solidFill>
              </a:rPr>
              <a:t>M</a:t>
            </a:r>
            <a:r>
              <a:rPr lang="es-PE" dirty="0">
                <a:solidFill>
                  <a:schemeClr val="accent1"/>
                </a:solidFill>
              </a:rPr>
              <a:t>= </a:t>
            </a:r>
            <a:r>
              <a:rPr lang="es-PE" dirty="0" smtClean="0">
                <a:solidFill>
                  <a:schemeClr val="accent1"/>
                </a:solidFill>
              </a:rPr>
              <a:t>18.13 </a:t>
            </a:r>
            <a:r>
              <a:rPr lang="es-PE" dirty="0">
                <a:solidFill>
                  <a:schemeClr val="accent1"/>
                </a:solidFill>
              </a:rPr>
              <a:t>años (</a:t>
            </a:r>
            <a:r>
              <a:rPr lang="es-PE" i="1" dirty="0">
                <a:solidFill>
                  <a:schemeClr val="accent1"/>
                </a:solidFill>
              </a:rPr>
              <a:t>DE</a:t>
            </a:r>
            <a:r>
              <a:rPr lang="es-PE" dirty="0">
                <a:solidFill>
                  <a:schemeClr val="accent1"/>
                </a:solidFill>
              </a:rPr>
              <a:t>=0.78</a:t>
            </a:r>
            <a:r>
              <a:rPr lang="es-PE" dirty="0" smtClean="0">
                <a:solidFill>
                  <a:schemeClr val="accent1"/>
                </a:solidFill>
              </a:rPr>
              <a:t>) y</a:t>
            </a:r>
            <a:r>
              <a:rPr lang="es-PE" dirty="0">
                <a:solidFill>
                  <a:schemeClr val="accent1"/>
                </a:solidFill>
              </a:rPr>
              <a:t> </a:t>
            </a:r>
            <a:r>
              <a:rPr lang="es-PE" dirty="0" smtClean="0">
                <a:solidFill>
                  <a:schemeClr val="accent1"/>
                </a:solidFill>
              </a:rPr>
              <a:t>Hombres</a:t>
            </a:r>
            <a:r>
              <a:rPr lang="es-PE" dirty="0">
                <a:solidFill>
                  <a:schemeClr val="accent1"/>
                </a:solidFill>
              </a:rPr>
              <a:t>: </a:t>
            </a:r>
            <a:r>
              <a:rPr lang="es-PE" i="1" dirty="0">
                <a:solidFill>
                  <a:schemeClr val="accent1"/>
                </a:solidFill>
              </a:rPr>
              <a:t>M</a:t>
            </a:r>
            <a:r>
              <a:rPr lang="es-PE" dirty="0">
                <a:solidFill>
                  <a:schemeClr val="accent1"/>
                </a:solidFill>
              </a:rPr>
              <a:t>= </a:t>
            </a:r>
            <a:r>
              <a:rPr lang="es-PE" dirty="0" smtClean="0">
                <a:solidFill>
                  <a:schemeClr val="accent1"/>
                </a:solidFill>
              </a:rPr>
              <a:t>18.28 </a:t>
            </a:r>
            <a:r>
              <a:rPr lang="es-PE" dirty="0">
                <a:solidFill>
                  <a:schemeClr val="accent1"/>
                </a:solidFill>
              </a:rPr>
              <a:t>años (</a:t>
            </a:r>
            <a:r>
              <a:rPr lang="es-PE" i="1" dirty="0">
                <a:solidFill>
                  <a:schemeClr val="accent1"/>
                </a:solidFill>
              </a:rPr>
              <a:t>DE</a:t>
            </a:r>
            <a:r>
              <a:rPr lang="es-PE" dirty="0">
                <a:solidFill>
                  <a:schemeClr val="accent1"/>
                </a:solidFill>
              </a:rPr>
              <a:t>=0.78)</a:t>
            </a:r>
          </a:p>
          <a:p>
            <a:pPr algn="just"/>
            <a:endParaRPr lang="es-PE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93" y="1949421"/>
            <a:ext cx="847725" cy="809625"/>
          </a:xfrm>
          <a:prstGeom prst="rect">
            <a:avLst/>
          </a:prstGeom>
        </p:spPr>
      </p:pic>
      <p:sp>
        <p:nvSpPr>
          <p:cNvPr id="7" name="Shape 266"/>
          <p:cNvSpPr txBox="1">
            <a:spLocks/>
          </p:cNvSpPr>
          <p:nvPr/>
        </p:nvSpPr>
        <p:spPr>
          <a:xfrm>
            <a:off x="4499992" y="172568"/>
            <a:ext cx="1922364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" sz="2400" dirty="0" smtClean="0">
                <a:solidFill>
                  <a:srgbClr val="EF8C07"/>
                </a:solidFill>
                <a:latin typeface="+mn-lt"/>
              </a:rPr>
              <a:t>Medición</a:t>
            </a:r>
            <a:endParaRPr lang="en" sz="2400" dirty="0">
              <a:solidFill>
                <a:srgbClr val="EF8C07"/>
              </a:solidFill>
              <a:latin typeface="+mn-lt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39501207"/>
              </p:ext>
            </p:extLst>
          </p:nvPr>
        </p:nvGraphicFramePr>
        <p:xfrm>
          <a:off x="395536" y="915566"/>
          <a:ext cx="38164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5103996"/>
              </p:ext>
            </p:extLst>
          </p:nvPr>
        </p:nvGraphicFramePr>
        <p:xfrm>
          <a:off x="4499992" y="855647"/>
          <a:ext cx="3528392" cy="416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Shape 266"/>
          <p:cNvSpPr txBox="1">
            <a:spLocks/>
          </p:cNvSpPr>
          <p:nvPr/>
        </p:nvSpPr>
        <p:spPr>
          <a:xfrm>
            <a:off x="1326539" y="160782"/>
            <a:ext cx="2138388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" sz="2400" dirty="0" smtClean="0">
                <a:solidFill>
                  <a:srgbClr val="EF8C07"/>
                </a:solidFill>
                <a:latin typeface="+mn-lt"/>
              </a:rPr>
              <a:t>Participantes</a:t>
            </a:r>
            <a:endParaRPr lang="en" sz="2400" dirty="0">
              <a:solidFill>
                <a:srgbClr val="EF8C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232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3600" dirty="0" smtClean="0">
                <a:solidFill>
                  <a:srgbClr val="EF8C07"/>
                </a:solidFill>
                <a:latin typeface="Arial"/>
              </a:rPr>
              <a:t>RESULTADOS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651870"/>
            <a:ext cx="936104" cy="9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621900"/>
          </a:xfrm>
        </p:spPr>
        <p:txBody>
          <a:bodyPr/>
          <a:lstStyle/>
          <a:p>
            <a:pPr lvl="0"/>
            <a:r>
              <a:rPr lang="en" sz="2400" dirty="0" smtClean="0">
                <a:solidFill>
                  <a:srgbClr val="EF8C07"/>
                </a:solidFill>
                <a:latin typeface="Arial"/>
                <a:cs typeface="Arial"/>
                <a:sym typeface="Arial"/>
              </a:rPr>
              <a:t>Calidad de sueño global </a:t>
            </a:r>
            <a:r>
              <a:rPr lang="en" sz="2400" dirty="0">
                <a:solidFill>
                  <a:srgbClr val="EF8C07"/>
                </a:solidFill>
                <a:latin typeface="Arial"/>
                <a:cs typeface="Arial"/>
                <a:sym typeface="Arial"/>
              </a:rPr>
              <a:t/>
            </a:r>
            <a:br>
              <a:rPr lang="en" sz="2400" dirty="0">
                <a:solidFill>
                  <a:srgbClr val="EF8C07"/>
                </a:solidFill>
                <a:latin typeface="Arial"/>
                <a:cs typeface="Arial"/>
                <a:sym typeface="Arial"/>
              </a:rPr>
            </a:br>
            <a:endParaRPr lang="es-PE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677453"/>
              </p:ext>
            </p:extLst>
          </p:nvPr>
        </p:nvGraphicFramePr>
        <p:xfrm>
          <a:off x="1187624" y="1059582"/>
          <a:ext cx="57606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0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621900"/>
          </a:xfrm>
        </p:spPr>
        <p:txBody>
          <a:bodyPr/>
          <a:lstStyle/>
          <a:p>
            <a:pPr lvl="0"/>
            <a:r>
              <a:rPr lang="en" sz="2400" dirty="0" smtClean="0">
                <a:solidFill>
                  <a:srgbClr val="EF8C07"/>
                </a:solidFill>
                <a:latin typeface="Arial"/>
                <a:cs typeface="Arial"/>
                <a:sym typeface="Arial"/>
              </a:rPr>
              <a:t>Calidad de sueño global </a:t>
            </a:r>
            <a:r>
              <a:rPr lang="en" sz="2400" dirty="0">
                <a:solidFill>
                  <a:srgbClr val="EF8C07"/>
                </a:solidFill>
                <a:latin typeface="Arial"/>
                <a:cs typeface="Arial"/>
                <a:sym typeface="Arial"/>
              </a:rPr>
              <a:t/>
            </a:r>
            <a:br>
              <a:rPr lang="en" sz="2400" dirty="0">
                <a:solidFill>
                  <a:srgbClr val="EF8C07"/>
                </a:solidFill>
                <a:latin typeface="Arial"/>
                <a:cs typeface="Arial"/>
                <a:sym typeface="Arial"/>
              </a:rPr>
            </a:b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3384376" cy="2232248"/>
          </a:xfrm>
        </p:spPr>
        <p:txBody>
          <a:bodyPr/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Los estudiantes presentan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una pobre calidad de sueño en ambos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momentos.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    (pobre calidad: puntuación ≥ 5)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accent1"/>
                </a:solidFill>
                <a:latin typeface="+mj-lt"/>
              </a:rPr>
              <a:t>No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obstante,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en la segunda medición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,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la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percepción de calidad </a:t>
            </a:r>
            <a:r>
              <a:rPr lang="es-PE" dirty="0">
                <a:solidFill>
                  <a:schemeClr val="accent1"/>
                </a:solidFill>
                <a:latin typeface="+mj-lt"/>
              </a:rPr>
              <a:t>de sueño mejoró </a:t>
            </a:r>
            <a:r>
              <a:rPr lang="es-PE" dirty="0" smtClean="0">
                <a:solidFill>
                  <a:schemeClr val="accent1"/>
                </a:solidFill>
                <a:latin typeface="+mj-lt"/>
              </a:rPr>
              <a:t>significativamente (puntuación baja en 1 punto).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s-PE" dirty="0">
              <a:solidFill>
                <a:schemeClr val="accent1"/>
              </a:solidFill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PE" dirty="0" smtClean="0">
              <a:solidFill>
                <a:schemeClr val="accent1"/>
              </a:solidFill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s-PE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95936" y="407505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i="1" dirty="0" smtClean="0">
                <a:solidFill>
                  <a:srgbClr val="963334">
                    <a:lumMod val="75000"/>
                  </a:srgbClr>
                </a:solidFill>
              </a:rPr>
              <a:t>N</a:t>
            </a:r>
            <a:r>
              <a:rPr lang="es-PE" sz="1200" b="1" dirty="0" smtClean="0">
                <a:solidFill>
                  <a:srgbClr val="963334">
                    <a:lumMod val="75000"/>
                  </a:srgbClr>
                </a:solidFill>
              </a:rPr>
              <a:t> = 113, </a:t>
            </a:r>
            <a:r>
              <a:rPr lang="es-PE" sz="1200" b="1" i="1" dirty="0" smtClean="0">
                <a:solidFill>
                  <a:srgbClr val="963334">
                    <a:lumMod val="75000"/>
                  </a:srgbClr>
                </a:solidFill>
              </a:rPr>
              <a:t>Z</a:t>
            </a:r>
            <a:r>
              <a:rPr lang="es-PE" sz="1200" b="1" dirty="0" smtClean="0">
                <a:solidFill>
                  <a:srgbClr val="963334">
                    <a:lumMod val="75000"/>
                  </a:srgbClr>
                </a:solidFill>
              </a:rPr>
              <a:t> = -2.728*, *</a:t>
            </a:r>
            <a:r>
              <a:rPr lang="es-PE" sz="1200" b="1" i="1" dirty="0" smtClean="0">
                <a:solidFill>
                  <a:srgbClr val="963334">
                    <a:lumMod val="75000"/>
                  </a:srgbClr>
                </a:solidFill>
              </a:rPr>
              <a:t>p</a:t>
            </a:r>
            <a:r>
              <a:rPr lang="es-PE" sz="1200" b="1" dirty="0" smtClean="0">
                <a:solidFill>
                  <a:srgbClr val="963334">
                    <a:lumMod val="75000"/>
                  </a:srgbClr>
                </a:solidFill>
              </a:rPr>
              <a:t> &lt;.05</a:t>
            </a:r>
            <a:endParaRPr lang="es-PE" sz="1200" b="1" dirty="0">
              <a:solidFill>
                <a:srgbClr val="963334">
                  <a:lumMod val="75000"/>
                </a:srgbClr>
              </a:solidFill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77439"/>
              </p:ext>
            </p:extLst>
          </p:nvPr>
        </p:nvGraphicFramePr>
        <p:xfrm>
          <a:off x="3995936" y="1059582"/>
          <a:ext cx="3024336" cy="28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3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1082</Words>
  <Application>Microsoft Office PowerPoint</Application>
  <PresentationFormat>Presentación en pantalla (16:9)</PresentationFormat>
  <Paragraphs>152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Unicode MS</vt:lpstr>
      <vt:lpstr>Wingdings</vt:lpstr>
      <vt:lpstr>Times New Roman</vt:lpstr>
      <vt:lpstr>Muli</vt:lpstr>
      <vt:lpstr>Arvo</vt:lpstr>
      <vt:lpstr>Calibri</vt:lpstr>
      <vt:lpstr>Titania template</vt:lpstr>
      <vt:lpstr>Presentación de PowerPoint</vt:lpstr>
      <vt:lpstr>INTRODUCCIÓN</vt:lpstr>
      <vt:lpstr>   Calidad de sueño en universitarios</vt:lpstr>
      <vt:lpstr>MÉTODO</vt:lpstr>
      <vt:lpstr>Presentación de PowerPoint</vt:lpstr>
      <vt:lpstr>Presentación de PowerPoint</vt:lpstr>
      <vt:lpstr>RESULTADOS</vt:lpstr>
      <vt:lpstr>Calidad de sueño global  </vt:lpstr>
      <vt:lpstr>Calidad de sueño global  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PUCP Saludable</dc:title>
  <dc:creator>Javier Eduardo Sanchez Calderon</dc:creator>
  <cp:lastModifiedBy>Profile</cp:lastModifiedBy>
  <cp:revision>451</cp:revision>
  <cp:lastPrinted>2016-10-17T19:58:27Z</cp:lastPrinted>
  <dcterms:modified xsi:type="dcterms:W3CDTF">2017-07-14T22:11:18Z</dcterms:modified>
</cp:coreProperties>
</file>