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8" r:id="rId3"/>
    <p:sldId id="257" r:id="rId4"/>
    <p:sldId id="263" r:id="rId5"/>
    <p:sldId id="260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</p:sldIdLst>
  <p:sldSz cx="9144000" cy="6858000" type="screen4x3"/>
  <p:notesSz cx="6669088" cy="9928225"/>
  <p:custDataLst>
    <p:tags r:id="rId17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5997-A511-47B1-A72F-1721452A76A0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6B882-79D9-4CA1-B43C-37A3EF751BF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345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58097-47CE-46B8-8296-F8D111DAAECA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06F02-8567-42AA-8791-327C2D5A5F6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17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06F02-8567-42AA-8791-327C2D5A5F63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114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06F02-8567-42AA-8791-327C2D5A5F63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057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06F02-8567-42AA-8791-327C2D5A5F63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605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992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540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35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00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075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180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833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197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805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872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770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5803-1349-4A66-A420-2A31924F86A7}" type="datetimeFigureOut">
              <a:rPr lang="es-PE" smtClean="0"/>
              <a:t>20/07/2016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ABF1-5F98-45B9-BFC3-2EF80D934C9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682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Sistema de comunicación</a:t>
            </a:r>
            <a:endParaRPr lang="es-PE" dirty="0">
              <a:latin typeface="Century Gothic" panose="020B0502020202020204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76693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Tercer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módulo de aprendizaje</a:t>
            </a:r>
            <a:endParaRPr lang="es-PE" sz="1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1" descr="logo_silab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1" r="1135" b="34532"/>
          <a:stretch/>
        </p:blipFill>
        <p:spPr bwMode="auto">
          <a:xfrm>
            <a:off x="54415" y="2159082"/>
            <a:ext cx="8995028" cy="32861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846" y="4047104"/>
            <a:ext cx="1368152" cy="16376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600" dirty="0">
              <a:latin typeface="Century Gothic" panose="020B0502020202020204" pitchFamily="34" charset="0"/>
            </a:endParaRPr>
          </a:p>
        </p:txBody>
      </p:sp>
      <p:sp>
        <p:nvSpPr>
          <p:cNvPr id="4" name="3 Llamada rectangular"/>
          <p:cNvSpPr/>
          <p:nvPr/>
        </p:nvSpPr>
        <p:spPr>
          <a:xfrm>
            <a:off x="3563888" y="1700808"/>
            <a:ext cx="2952328" cy="778933"/>
          </a:xfrm>
          <a:prstGeom prst="wedgeRectCallout">
            <a:avLst>
              <a:gd name="adj1" fmla="val -21091"/>
              <a:gd name="adj2" fmla="val 45582"/>
            </a:avLst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600" dirty="0" smtClean="0">
                <a:solidFill>
                  <a:schemeClr val="tx1"/>
                </a:solidFill>
              </a:rPr>
              <a:t>Para comunicarse directamente con sus estudiantes</a:t>
            </a:r>
            <a:r>
              <a:rPr lang="es-PE" sz="1600" b="1" dirty="0" smtClean="0">
                <a:solidFill>
                  <a:schemeClr val="tx1"/>
                </a:solidFill>
              </a:rPr>
              <a:t> </a:t>
            </a:r>
            <a:r>
              <a:rPr lang="es-PE" sz="1600" dirty="0" smtClean="0">
                <a:solidFill>
                  <a:schemeClr val="tx1"/>
                </a:solidFill>
              </a:rPr>
              <a:t>dé clic </a:t>
            </a:r>
            <a:r>
              <a:rPr lang="es-PE" sz="1600" b="1" dirty="0" smtClean="0">
                <a:solidFill>
                  <a:schemeClr val="tx1"/>
                </a:solidFill>
              </a:rPr>
              <a:t>en Crear mensaje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5" name="4 Decágono"/>
          <p:cNvSpPr/>
          <p:nvPr/>
        </p:nvSpPr>
        <p:spPr>
          <a:xfrm>
            <a:off x="3347864" y="1590031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s-PE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347247" y="509771"/>
            <a:ext cx="4398829" cy="954107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Elephant" panose="02020904090505020303" pitchFamily="18" charset="0"/>
              </a:rPr>
              <a:t>Creamos un nuevo</a:t>
            </a:r>
            <a:r>
              <a:rPr lang="en-US" sz="2800" b="1" dirty="0">
                <a:solidFill>
                  <a:schemeClr val="tx1"/>
                </a:solidFill>
                <a:latin typeface="Elephant" panose="02020904090505020303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</a:rPr>
              <a:t>mensaje de curso</a:t>
            </a:r>
            <a:endParaRPr lang="es-PE" sz="2800" b="1" i="1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1800" y="3662882"/>
            <a:ext cx="1212476" cy="19816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600" dirty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71800" y="3979586"/>
            <a:ext cx="1212476" cy="14939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600" dirty="0">
              <a:latin typeface="Century Gothic" panose="020B0502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75656" y="2884874"/>
            <a:ext cx="1368152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13" name="12 Decágono"/>
          <p:cNvSpPr/>
          <p:nvPr/>
        </p:nvSpPr>
        <p:spPr>
          <a:xfrm>
            <a:off x="1403648" y="2740858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33884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1" y="476672"/>
            <a:ext cx="8476057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3" y="3861048"/>
            <a:ext cx="8476057" cy="2641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Llamada rectangular"/>
          <p:cNvSpPr/>
          <p:nvPr/>
        </p:nvSpPr>
        <p:spPr>
          <a:xfrm>
            <a:off x="2106413" y="2570634"/>
            <a:ext cx="1673499" cy="498326"/>
          </a:xfrm>
          <a:prstGeom prst="wedgeRectCallout">
            <a:avLst>
              <a:gd name="adj1" fmla="val -91517"/>
              <a:gd name="adj2" fmla="val -93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dirty="0" smtClean="0">
                <a:solidFill>
                  <a:schemeClr val="tx1"/>
                </a:solidFill>
              </a:rPr>
              <a:t>Elija un </a:t>
            </a:r>
            <a:r>
              <a:rPr lang="es-PE" sz="1400" b="1" dirty="0" smtClean="0">
                <a:solidFill>
                  <a:schemeClr val="tx1"/>
                </a:solidFill>
              </a:rPr>
              <a:t>destinatario </a:t>
            </a:r>
            <a:r>
              <a:rPr lang="es-PE" sz="1400" dirty="0" smtClean="0">
                <a:solidFill>
                  <a:schemeClr val="tx1"/>
                </a:solidFill>
              </a:rPr>
              <a:t>aquí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6" name="5 Decágono"/>
          <p:cNvSpPr/>
          <p:nvPr/>
        </p:nvSpPr>
        <p:spPr>
          <a:xfrm>
            <a:off x="1682602" y="2241104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s-PE" sz="1600" b="1" dirty="0"/>
          </a:p>
        </p:txBody>
      </p:sp>
      <p:sp>
        <p:nvSpPr>
          <p:cNvPr id="7" name="6 Llamada rectangular"/>
          <p:cNvSpPr/>
          <p:nvPr/>
        </p:nvSpPr>
        <p:spPr>
          <a:xfrm>
            <a:off x="4355976" y="4751583"/>
            <a:ext cx="3024336" cy="621633"/>
          </a:xfrm>
          <a:prstGeom prst="wedgeRectCallout">
            <a:avLst>
              <a:gd name="adj1" fmla="val -61633"/>
              <a:gd name="adj2" fmla="val -1990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dirty="0" smtClean="0">
                <a:solidFill>
                  <a:schemeClr val="tx1"/>
                </a:solidFill>
              </a:rPr>
              <a:t>Puede </a:t>
            </a:r>
            <a:r>
              <a:rPr lang="es-PE" sz="1400" b="1" dirty="0" smtClean="0">
                <a:solidFill>
                  <a:schemeClr val="tx1"/>
                </a:solidFill>
              </a:rPr>
              <a:t>elegir</a:t>
            </a:r>
            <a:r>
              <a:rPr lang="es-PE" sz="1400" dirty="0" smtClean="0">
                <a:solidFill>
                  <a:schemeClr val="tx1"/>
                </a:solidFill>
              </a:rPr>
              <a:t> los destinatarios y dirigirlos al cuadro de la derecha, seleccionando la flecha</a:t>
            </a:r>
          </a:p>
        </p:txBody>
      </p:sp>
      <p:sp>
        <p:nvSpPr>
          <p:cNvPr id="8" name="7 Decágono"/>
          <p:cNvSpPr/>
          <p:nvPr/>
        </p:nvSpPr>
        <p:spPr>
          <a:xfrm>
            <a:off x="4067944" y="4581128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15147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6" y="361206"/>
            <a:ext cx="7992888" cy="6311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Llamada rectangular"/>
          <p:cNvSpPr/>
          <p:nvPr/>
        </p:nvSpPr>
        <p:spPr>
          <a:xfrm>
            <a:off x="2339752" y="1988840"/>
            <a:ext cx="2726871" cy="864096"/>
          </a:xfrm>
          <a:prstGeom prst="wedgeRectCallout">
            <a:avLst>
              <a:gd name="adj1" fmla="val -89607"/>
              <a:gd name="adj2" fmla="val -33998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dirty="0" smtClean="0">
                <a:solidFill>
                  <a:schemeClr val="tx1"/>
                </a:solidFill>
              </a:rPr>
              <a:t>Si desea puede </a:t>
            </a:r>
            <a:r>
              <a:rPr lang="es-PE" sz="1400" b="1" dirty="0" smtClean="0">
                <a:solidFill>
                  <a:schemeClr val="tx1"/>
                </a:solidFill>
              </a:rPr>
              <a:t>elegir</a:t>
            </a:r>
            <a:r>
              <a:rPr lang="es-PE" sz="1400" dirty="0" smtClean="0">
                <a:solidFill>
                  <a:schemeClr val="tx1"/>
                </a:solidFill>
              </a:rPr>
              <a:t> los destinatarios </a:t>
            </a:r>
            <a:r>
              <a:rPr lang="es-PE" sz="1400" b="1" dirty="0" smtClean="0">
                <a:solidFill>
                  <a:schemeClr val="tx1"/>
                </a:solidFill>
              </a:rPr>
              <a:t>para copia o copia oculta. </a:t>
            </a:r>
            <a:r>
              <a:rPr lang="es-PE" sz="1400" dirty="0" smtClean="0">
                <a:solidFill>
                  <a:schemeClr val="tx1"/>
                </a:solidFill>
              </a:rPr>
              <a:t>Para agregarlos a la lista dar clic </a:t>
            </a:r>
            <a:r>
              <a:rPr lang="es-PE" sz="1400" b="1" dirty="0" smtClean="0">
                <a:solidFill>
                  <a:schemeClr val="tx1"/>
                </a:solidFill>
              </a:rPr>
              <a:t>aquí. </a:t>
            </a:r>
            <a:r>
              <a:rPr lang="es-PE" sz="1400" dirty="0" smtClean="0">
                <a:solidFill>
                  <a:schemeClr val="tx1"/>
                </a:solidFill>
              </a:rPr>
              <a:t> 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5" name="4 Llamada rectangular"/>
          <p:cNvSpPr/>
          <p:nvPr/>
        </p:nvSpPr>
        <p:spPr>
          <a:xfrm>
            <a:off x="5209745" y="3137941"/>
            <a:ext cx="1666511" cy="294692"/>
          </a:xfrm>
          <a:prstGeom prst="wedgeRectCallout">
            <a:avLst>
              <a:gd name="adj1" fmla="val -73064"/>
              <a:gd name="adj2" fmla="val -1262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dirty="0" smtClean="0">
                <a:solidFill>
                  <a:schemeClr val="tx1"/>
                </a:solidFill>
              </a:rPr>
              <a:t>Agregue un </a:t>
            </a:r>
            <a:r>
              <a:rPr lang="es-PE" sz="1400" b="1" dirty="0" smtClean="0">
                <a:solidFill>
                  <a:schemeClr val="tx1"/>
                </a:solidFill>
              </a:rPr>
              <a:t>asunto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7" name="6 Llamada rectangular"/>
          <p:cNvSpPr/>
          <p:nvPr/>
        </p:nvSpPr>
        <p:spPr>
          <a:xfrm>
            <a:off x="5237323" y="4617132"/>
            <a:ext cx="1750076" cy="396044"/>
          </a:xfrm>
          <a:prstGeom prst="wedgeRectCallout">
            <a:avLst>
              <a:gd name="adj1" fmla="val -69694"/>
              <a:gd name="adj2" fmla="val -1997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dirty="0" smtClean="0">
                <a:solidFill>
                  <a:schemeClr val="tx1"/>
                </a:solidFill>
              </a:rPr>
              <a:t>Agregue el </a:t>
            </a:r>
            <a:r>
              <a:rPr lang="es-PE" sz="1400" b="1" dirty="0" smtClean="0">
                <a:solidFill>
                  <a:schemeClr val="tx1"/>
                </a:solidFill>
              </a:rPr>
              <a:t>mensaje</a:t>
            </a:r>
            <a:r>
              <a:rPr lang="es-PE" sz="1400" dirty="0" smtClean="0">
                <a:solidFill>
                  <a:schemeClr val="tx1"/>
                </a:solidFill>
              </a:rPr>
              <a:t> deseado. 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10" name="9 Llamada rectangular"/>
          <p:cNvSpPr/>
          <p:nvPr/>
        </p:nvSpPr>
        <p:spPr>
          <a:xfrm>
            <a:off x="6012160" y="5589240"/>
            <a:ext cx="1950478" cy="434999"/>
          </a:xfrm>
          <a:prstGeom prst="wedgeRectCallout">
            <a:avLst>
              <a:gd name="adj1" fmla="val 55810"/>
              <a:gd name="adj2" fmla="val 8585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dirty="0" smtClean="0">
                <a:solidFill>
                  <a:schemeClr val="tx1"/>
                </a:solidFill>
              </a:rPr>
              <a:t>Una vez finalizado el proceso pulse </a:t>
            </a:r>
            <a:r>
              <a:rPr lang="es-PE" sz="1400" b="1" dirty="0" smtClean="0">
                <a:solidFill>
                  <a:schemeClr val="tx1"/>
                </a:solidFill>
              </a:rPr>
              <a:t>enviar. 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1" name="10 Decágono"/>
          <p:cNvSpPr/>
          <p:nvPr/>
        </p:nvSpPr>
        <p:spPr>
          <a:xfrm>
            <a:off x="5004048" y="2996952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2" name="11 Decágono"/>
          <p:cNvSpPr/>
          <p:nvPr/>
        </p:nvSpPr>
        <p:spPr>
          <a:xfrm>
            <a:off x="2116126" y="1844824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3" name="12 Decágono"/>
          <p:cNvSpPr/>
          <p:nvPr/>
        </p:nvSpPr>
        <p:spPr>
          <a:xfrm>
            <a:off x="5012432" y="4473116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4" name="8 Decágono"/>
          <p:cNvSpPr/>
          <p:nvPr/>
        </p:nvSpPr>
        <p:spPr>
          <a:xfrm>
            <a:off x="5693648" y="5589240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b="1" dirty="0" smtClean="0">
                <a:solidFill>
                  <a:schemeClr val="tx1"/>
                </a:solidFill>
              </a:rPr>
              <a:t>6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332656"/>
            <a:ext cx="4608512" cy="830997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Elephant" panose="02020904090505020303" pitchFamily="18" charset="0"/>
              </a:rPr>
              <a:t>Revisar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</a:rPr>
              <a:t>bandeja </a:t>
            </a:r>
            <a:r>
              <a:rPr lang="en-US" sz="2400" b="1" dirty="0" smtClean="0">
                <a:solidFill>
                  <a:schemeClr val="tx1"/>
                </a:solidFill>
                <a:latin typeface="Elephant" panose="02020904090505020303" pitchFamily="18" charset="0"/>
              </a:rPr>
              <a:t>de entrada o salida</a:t>
            </a:r>
            <a:endParaRPr lang="es-PE" sz="2400" b="1" i="1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4"/>
          <a:stretch/>
        </p:blipFill>
        <p:spPr bwMode="auto">
          <a:xfrm>
            <a:off x="97821" y="1185404"/>
            <a:ext cx="8766140" cy="2387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/>
          <a:stretch/>
        </p:blipFill>
        <p:spPr bwMode="auto">
          <a:xfrm>
            <a:off x="135178" y="3789039"/>
            <a:ext cx="8766140" cy="2795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Llamada rectangular"/>
          <p:cNvSpPr/>
          <p:nvPr/>
        </p:nvSpPr>
        <p:spPr>
          <a:xfrm>
            <a:off x="4572000" y="2537175"/>
            <a:ext cx="2088232" cy="459777"/>
          </a:xfrm>
          <a:prstGeom prst="wedgeRectCallout">
            <a:avLst>
              <a:gd name="adj1" fmla="val -82190"/>
              <a:gd name="adj2" fmla="val -763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dirty="0" smtClean="0">
                <a:solidFill>
                  <a:schemeClr val="tx1"/>
                </a:solidFill>
              </a:rPr>
              <a:t>Elija la opción de </a:t>
            </a:r>
            <a:r>
              <a:rPr lang="es-PE" sz="1400" b="1" dirty="0" smtClean="0">
                <a:solidFill>
                  <a:schemeClr val="tx1"/>
                </a:solidFill>
              </a:rPr>
              <a:t>bandeja de entrada </a:t>
            </a:r>
            <a:r>
              <a:rPr lang="es-PE" sz="1400" dirty="0" smtClean="0">
                <a:solidFill>
                  <a:schemeClr val="tx1"/>
                </a:solidFill>
              </a:rPr>
              <a:t>aquí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8" name="7 Llamada rectangular"/>
          <p:cNvSpPr/>
          <p:nvPr/>
        </p:nvSpPr>
        <p:spPr>
          <a:xfrm>
            <a:off x="2439194" y="5085184"/>
            <a:ext cx="2420838" cy="459777"/>
          </a:xfrm>
          <a:prstGeom prst="wedgeRectCallout">
            <a:avLst>
              <a:gd name="adj1" fmla="val 26382"/>
              <a:gd name="adj2" fmla="val -86659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400" dirty="0" smtClean="0">
                <a:solidFill>
                  <a:schemeClr val="tx1"/>
                </a:solidFill>
              </a:rPr>
              <a:t>Aquí podrá</a:t>
            </a:r>
            <a:r>
              <a:rPr lang="es-PE" sz="1400" b="1" dirty="0" smtClean="0">
                <a:solidFill>
                  <a:schemeClr val="tx1"/>
                </a:solidFill>
              </a:rPr>
              <a:t> leer </a:t>
            </a:r>
            <a:r>
              <a:rPr lang="es-PE" sz="1400" dirty="0" smtClean="0">
                <a:solidFill>
                  <a:schemeClr val="tx1"/>
                </a:solidFill>
              </a:rPr>
              <a:t>los mensajes </a:t>
            </a:r>
            <a:r>
              <a:rPr lang="es-PE" sz="1400" b="1" dirty="0" smtClean="0">
                <a:solidFill>
                  <a:schemeClr val="tx1"/>
                </a:solidFill>
              </a:rPr>
              <a:t>recibidos. 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10" name="9 Decágono"/>
          <p:cNvSpPr/>
          <p:nvPr/>
        </p:nvSpPr>
        <p:spPr>
          <a:xfrm>
            <a:off x="2195736" y="4941168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11" name="10 Decágono"/>
          <p:cNvSpPr/>
          <p:nvPr/>
        </p:nvSpPr>
        <p:spPr>
          <a:xfrm>
            <a:off x="4347057" y="2479031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2915071"/>
            <a:ext cx="1124454" cy="16376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1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/>
          <a:lstStyle/>
          <a:p>
            <a:r>
              <a:rPr lang="es-PE" dirty="0" smtClean="0">
                <a:latin typeface="Elephant" panose="02020904090505020303" pitchFamily="18" charset="0"/>
                <a:cs typeface="Aharoni" panose="02010803020104030203" pitchFamily="2" charset="-79"/>
              </a:rPr>
              <a:t>Generemos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 anuncios</a:t>
            </a:r>
            <a:endParaRPr lang="es-PE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696744" cy="1872208"/>
          </a:xfrm>
        </p:spPr>
        <p:txBody>
          <a:bodyPr>
            <a:normAutofit/>
          </a:bodyPr>
          <a:lstStyle/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¿Cuáles son las novedades?</a:t>
            </a:r>
          </a:p>
          <a:p>
            <a:pPr algn="just"/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Los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alumnos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podrán acceder a ellos a través del aplicativo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móvil en tiempo real gracias a las notificaciones instantáneas</a:t>
            </a:r>
            <a:endParaRPr lang="es-P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1" descr="logo_silab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r="1959" b="35983"/>
          <a:stretch/>
        </p:blipFill>
        <p:spPr bwMode="auto">
          <a:xfrm>
            <a:off x="250794" y="1859280"/>
            <a:ext cx="8569678" cy="38739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979712" y="4212377"/>
            <a:ext cx="3096344" cy="338554"/>
          </a:xfrm>
          <a:prstGeom prst="wedgeRectCallout">
            <a:avLst>
              <a:gd name="adj1" fmla="val -51125"/>
              <a:gd name="adj2" fmla="val -147315"/>
            </a:avLst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Seleccione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rear anuncio</a:t>
            </a:r>
            <a:endParaRPr lang="es-PE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95737" y="613251"/>
            <a:ext cx="4640994" cy="461665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Elephant" panose="02020904090505020303" pitchFamily="18" charset="0"/>
              </a:rPr>
              <a:t>Creamos un nuevo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</a:rPr>
              <a:t>anuncio</a:t>
            </a:r>
            <a:endParaRPr lang="es-PE" sz="2400" b="1" i="1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91680" y="3573016"/>
            <a:ext cx="1152128" cy="26161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11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8" y="4149080"/>
            <a:ext cx="792088" cy="18437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900" dirty="0">
              <a:ln w="19050">
                <a:solidFill>
                  <a:schemeClr val="accent6">
                    <a:lumMod val="75000"/>
                  </a:schemeClr>
                </a:solidFill>
              </a:ln>
              <a:latin typeface="Century Gothic" panose="020B0502020202020204" pitchFamily="34" charset="0"/>
            </a:endParaRPr>
          </a:p>
        </p:txBody>
      </p:sp>
      <p:sp>
        <p:nvSpPr>
          <p:cNvPr id="12" name="8 Decágono"/>
          <p:cNvSpPr/>
          <p:nvPr/>
        </p:nvSpPr>
        <p:spPr>
          <a:xfrm>
            <a:off x="1691680" y="4097250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09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20046" r="2307" b="4236"/>
          <a:stretch/>
        </p:blipFill>
        <p:spPr bwMode="auto">
          <a:xfrm>
            <a:off x="395536" y="332656"/>
            <a:ext cx="8352928" cy="63226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18 Llamada rectangular"/>
          <p:cNvSpPr/>
          <p:nvPr/>
        </p:nvSpPr>
        <p:spPr>
          <a:xfrm>
            <a:off x="2051720" y="2708920"/>
            <a:ext cx="4032448" cy="288032"/>
          </a:xfrm>
          <a:prstGeom prst="wedgeRectCallout">
            <a:avLst>
              <a:gd name="adj1" fmla="val 59196"/>
              <a:gd name="adj2" fmla="val -37056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600" dirty="0"/>
          </a:p>
        </p:txBody>
      </p:sp>
      <p:sp>
        <p:nvSpPr>
          <p:cNvPr id="20" name="19 Llamada rectangular"/>
          <p:cNvSpPr/>
          <p:nvPr/>
        </p:nvSpPr>
        <p:spPr>
          <a:xfrm flipH="1">
            <a:off x="827584" y="3887470"/>
            <a:ext cx="5169717" cy="936104"/>
          </a:xfrm>
          <a:prstGeom prst="wedgeRectCallout">
            <a:avLst>
              <a:gd name="adj1" fmla="val 50200"/>
              <a:gd name="adj2" fmla="val -18394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2" name="1 Rectángulo"/>
          <p:cNvSpPr/>
          <p:nvPr/>
        </p:nvSpPr>
        <p:spPr>
          <a:xfrm>
            <a:off x="6372200" y="2519318"/>
            <a:ext cx="141547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1400" dirty="0" smtClean="0"/>
              <a:t>Ingrese el </a:t>
            </a:r>
            <a:r>
              <a:rPr lang="es-PE" sz="1400" b="1" dirty="0" smtClean="0"/>
              <a:t>título</a:t>
            </a:r>
            <a:r>
              <a:rPr lang="es-PE" sz="1400" dirty="0" smtClean="0"/>
              <a:t> del anuncio</a:t>
            </a:r>
            <a:endParaRPr lang="es-PE" sz="1400" dirty="0"/>
          </a:p>
        </p:txBody>
      </p:sp>
      <p:sp>
        <p:nvSpPr>
          <p:cNvPr id="3" name="2 Rectángulo"/>
          <p:cNvSpPr/>
          <p:nvPr/>
        </p:nvSpPr>
        <p:spPr>
          <a:xfrm>
            <a:off x="683568" y="4869160"/>
            <a:ext cx="244827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1400" dirty="0" smtClean="0"/>
              <a:t>Ingrese el </a:t>
            </a:r>
            <a:r>
              <a:rPr lang="es-PE" sz="1400" b="1" dirty="0" smtClean="0"/>
              <a:t>mensaje</a:t>
            </a:r>
            <a:r>
              <a:rPr lang="es-PE" sz="1400" dirty="0" smtClean="0"/>
              <a:t> que desea remitir</a:t>
            </a:r>
            <a:endParaRPr lang="es-PE" sz="1400" dirty="0"/>
          </a:p>
        </p:txBody>
      </p:sp>
      <p:sp>
        <p:nvSpPr>
          <p:cNvPr id="22" name="21 Llamada rectangular"/>
          <p:cNvSpPr/>
          <p:nvPr/>
        </p:nvSpPr>
        <p:spPr>
          <a:xfrm flipH="1">
            <a:off x="2123728" y="5949280"/>
            <a:ext cx="1716078" cy="261610"/>
          </a:xfrm>
          <a:prstGeom prst="wedgeRectCallout">
            <a:avLst>
              <a:gd name="adj1" fmla="val -73279"/>
              <a:gd name="adj2" fmla="val -58563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23" name="22 Rectángulo"/>
          <p:cNvSpPr/>
          <p:nvPr/>
        </p:nvSpPr>
        <p:spPr>
          <a:xfrm>
            <a:off x="4211960" y="5354632"/>
            <a:ext cx="3362928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1400" dirty="0" smtClean="0"/>
              <a:t>Si desea que los alumnos puedan visualizar el anuncio en cualquier momento, seleccione esta opción</a:t>
            </a:r>
            <a:endParaRPr lang="es-PE" sz="1400" dirty="0"/>
          </a:p>
        </p:txBody>
      </p:sp>
      <p:sp>
        <p:nvSpPr>
          <p:cNvPr id="29" name="28 Llamada rectangular"/>
          <p:cNvSpPr/>
          <p:nvPr/>
        </p:nvSpPr>
        <p:spPr>
          <a:xfrm flipH="1">
            <a:off x="2123728" y="6309320"/>
            <a:ext cx="1716078" cy="216024"/>
          </a:xfrm>
          <a:prstGeom prst="wedgeRectCallout">
            <a:avLst>
              <a:gd name="adj1" fmla="val -72169"/>
              <a:gd name="adj2" fmla="val 55555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30" name="29 Rectángulo"/>
          <p:cNvSpPr/>
          <p:nvPr/>
        </p:nvSpPr>
        <p:spPr>
          <a:xfrm>
            <a:off x="4211960" y="6290156"/>
            <a:ext cx="3487337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1400" dirty="0" smtClean="0"/>
              <a:t>Si desea colocar un tiempo límite de duración, seleccione esta opción…continúe…</a:t>
            </a:r>
            <a:endParaRPr lang="es-PE" sz="1400" dirty="0"/>
          </a:p>
        </p:txBody>
      </p:sp>
      <p:sp>
        <p:nvSpPr>
          <p:cNvPr id="6" name="5 Decágono"/>
          <p:cNvSpPr/>
          <p:nvPr/>
        </p:nvSpPr>
        <p:spPr>
          <a:xfrm>
            <a:off x="6156176" y="2348880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6 Decágono"/>
          <p:cNvSpPr/>
          <p:nvPr/>
        </p:nvSpPr>
        <p:spPr>
          <a:xfrm>
            <a:off x="539552" y="4653136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8" name="27 Decágono"/>
          <p:cNvSpPr/>
          <p:nvPr/>
        </p:nvSpPr>
        <p:spPr>
          <a:xfrm>
            <a:off x="3995936" y="6165304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4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9" name="8 Decágono"/>
          <p:cNvSpPr/>
          <p:nvPr/>
        </p:nvSpPr>
        <p:spPr>
          <a:xfrm>
            <a:off x="3995936" y="5229200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  <p:bldP spid="3" grpId="0" animBg="1"/>
      <p:bldP spid="22" grpId="0" animBg="1"/>
      <p:bldP spid="23" grpId="0" animBg="1"/>
      <p:bldP spid="29" grpId="0" animBg="1"/>
      <p:bldP spid="30" grpId="0" animBg="1"/>
      <p:bldP spid="6" grpId="0" animBg="1"/>
      <p:bldP spid="7" grpId="0" animBg="1"/>
      <p:bldP spid="2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33207" r="4806" b="14889"/>
          <a:stretch/>
        </p:blipFill>
        <p:spPr bwMode="auto">
          <a:xfrm>
            <a:off x="170886" y="620688"/>
            <a:ext cx="8744003" cy="4752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097163" y="3607187"/>
            <a:ext cx="2463522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400" dirty="0" smtClean="0">
                <a:latin typeface="+mn-lt"/>
              </a:rPr>
              <a:t>Si va a </a:t>
            </a:r>
            <a:r>
              <a:rPr lang="es-PE" sz="1400" b="1" dirty="0" smtClean="0">
                <a:latin typeface="+mn-lt"/>
              </a:rPr>
              <a:t>adjuntar </a:t>
            </a:r>
            <a:r>
              <a:rPr lang="es-PE" sz="1400" b="1" dirty="0">
                <a:latin typeface="+mn-lt"/>
              </a:rPr>
              <a:t>un </a:t>
            </a:r>
            <a:r>
              <a:rPr lang="es-PE" sz="1400" b="1" dirty="0" smtClean="0">
                <a:latin typeface="+mn-lt"/>
              </a:rPr>
              <a:t>elemento del curso</a:t>
            </a:r>
            <a:r>
              <a:rPr lang="es-PE" sz="1400" dirty="0" smtClean="0">
                <a:latin typeface="+mn-lt"/>
              </a:rPr>
              <a:t> </a:t>
            </a:r>
            <a:r>
              <a:rPr lang="es-PE" sz="1400" dirty="0">
                <a:latin typeface="+mn-lt"/>
              </a:rPr>
              <a:t>c</a:t>
            </a:r>
            <a:r>
              <a:rPr lang="es-PE" sz="1400" dirty="0" smtClean="0">
                <a:latin typeface="+mn-lt"/>
              </a:rPr>
              <a:t>omplementario a su mensaje, seleccione examinar.</a:t>
            </a:r>
            <a:endParaRPr lang="es-PE" sz="1400" dirty="0">
              <a:latin typeface="+mn-lt"/>
            </a:endParaRPr>
          </a:p>
        </p:txBody>
      </p:sp>
      <p:sp>
        <p:nvSpPr>
          <p:cNvPr id="35" name="34 Decágono"/>
          <p:cNvSpPr/>
          <p:nvPr/>
        </p:nvSpPr>
        <p:spPr>
          <a:xfrm>
            <a:off x="5692105" y="1730026"/>
            <a:ext cx="432048" cy="371349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  <a:endParaRPr lang="es-PE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82816" y="1654090"/>
            <a:ext cx="2709664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400" dirty="0" smtClean="0">
                <a:latin typeface="+mn-lt"/>
              </a:rPr>
              <a:t>Seleccione </a:t>
            </a:r>
            <a:r>
              <a:rPr lang="es-PE" sz="1400" b="1" dirty="0" smtClean="0">
                <a:latin typeface="+mn-lt"/>
              </a:rPr>
              <a:t>desde</a:t>
            </a:r>
            <a:r>
              <a:rPr lang="es-PE" sz="1400" dirty="0" smtClean="0">
                <a:latin typeface="+mn-lt"/>
              </a:rPr>
              <a:t> qué fecha y hora desea que se muestre el anuncio</a:t>
            </a:r>
            <a:endParaRPr lang="es-PE" sz="1400" dirty="0">
              <a:latin typeface="+mn-lt"/>
            </a:endParaRPr>
          </a:p>
        </p:txBody>
      </p:sp>
      <p:sp>
        <p:nvSpPr>
          <p:cNvPr id="10" name="9 Decágono"/>
          <p:cNvSpPr/>
          <p:nvPr/>
        </p:nvSpPr>
        <p:spPr>
          <a:xfrm>
            <a:off x="5614198" y="3948778"/>
            <a:ext cx="428443" cy="413464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6</a:t>
            </a:r>
            <a:endParaRPr lang="es-PE" dirty="0"/>
          </a:p>
        </p:txBody>
      </p:sp>
      <p:sp>
        <p:nvSpPr>
          <p:cNvPr id="16" name="15 Llamada rectangular"/>
          <p:cNvSpPr/>
          <p:nvPr/>
        </p:nvSpPr>
        <p:spPr>
          <a:xfrm flipH="1">
            <a:off x="2171992" y="1959482"/>
            <a:ext cx="3131840" cy="283786"/>
          </a:xfrm>
          <a:prstGeom prst="wedgeRectCallout">
            <a:avLst>
              <a:gd name="adj1" fmla="val -62938"/>
              <a:gd name="adj2" fmla="val -31712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7" name="16 Llamada rectangular"/>
          <p:cNvSpPr/>
          <p:nvPr/>
        </p:nvSpPr>
        <p:spPr>
          <a:xfrm flipH="1">
            <a:off x="2191543" y="2455493"/>
            <a:ext cx="3092739" cy="283786"/>
          </a:xfrm>
          <a:prstGeom prst="wedgeRectCallout">
            <a:avLst>
              <a:gd name="adj1" fmla="val -62191"/>
              <a:gd name="adj2" fmla="val 11921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8" name="17 Decágono"/>
          <p:cNvSpPr/>
          <p:nvPr/>
        </p:nvSpPr>
        <p:spPr>
          <a:xfrm>
            <a:off x="5692105" y="2367931"/>
            <a:ext cx="392063" cy="367411"/>
          </a:xfrm>
          <a:prstGeom prst="decagon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5</a:t>
            </a:r>
            <a:endParaRPr lang="es-PE" sz="16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084168" y="2473732"/>
            <a:ext cx="2698701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pPr algn="just"/>
            <a:r>
              <a:rPr lang="es-PE" sz="1400" dirty="0" smtClean="0">
                <a:latin typeface="+mn-lt"/>
              </a:rPr>
              <a:t>Seleccione </a:t>
            </a:r>
            <a:r>
              <a:rPr lang="es-PE" sz="1400" b="1" dirty="0" smtClean="0">
                <a:latin typeface="+mn-lt"/>
              </a:rPr>
              <a:t>hasta</a:t>
            </a:r>
            <a:r>
              <a:rPr lang="es-PE" sz="1400" dirty="0" smtClean="0">
                <a:latin typeface="+mn-lt"/>
              </a:rPr>
              <a:t> qué fecha y hora desea que se muestre el anuncio</a:t>
            </a:r>
            <a:endParaRPr lang="es-PE" sz="1400" dirty="0">
              <a:latin typeface="+mn-lt"/>
            </a:endParaRPr>
          </a:p>
        </p:txBody>
      </p:sp>
      <p:sp>
        <p:nvSpPr>
          <p:cNvPr id="20" name="19 Llamada rectangular"/>
          <p:cNvSpPr/>
          <p:nvPr/>
        </p:nvSpPr>
        <p:spPr>
          <a:xfrm flipH="1">
            <a:off x="2124264" y="4077072"/>
            <a:ext cx="3131840" cy="410672"/>
          </a:xfrm>
          <a:prstGeom prst="wedgeRectCallout">
            <a:avLst>
              <a:gd name="adj1" fmla="val -60505"/>
              <a:gd name="adj2" fmla="val -41781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21" name="20 Rectángulo"/>
          <p:cNvSpPr/>
          <p:nvPr/>
        </p:nvSpPr>
        <p:spPr>
          <a:xfrm>
            <a:off x="5508104" y="5661248"/>
            <a:ext cx="2504523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Si </a:t>
            </a:r>
            <a:r>
              <a:rPr lang="es-PE" sz="1400" dirty="0" smtClean="0"/>
              <a:t>completó</a:t>
            </a:r>
            <a:r>
              <a:rPr lang="en-US" sz="1400" dirty="0" smtClean="0"/>
              <a:t> </a:t>
            </a:r>
            <a:r>
              <a:rPr lang="es-PE" sz="1400" dirty="0" smtClean="0"/>
              <a:t>todo</a:t>
            </a:r>
            <a:r>
              <a:rPr lang="en-US" sz="1400" dirty="0" smtClean="0"/>
              <a:t> el proceso, haga click en </a:t>
            </a:r>
            <a:r>
              <a:rPr lang="en-US" sz="1400" b="1" dirty="0" smtClean="0"/>
              <a:t>enviar</a:t>
            </a:r>
            <a:r>
              <a:rPr lang="en-US" sz="1400" b="1" dirty="0"/>
              <a:t> </a:t>
            </a:r>
            <a:endParaRPr lang="es-PE" sz="1400" b="1" dirty="0"/>
          </a:p>
        </p:txBody>
      </p:sp>
      <p:sp>
        <p:nvSpPr>
          <p:cNvPr id="22" name="21 Llamada rectangular"/>
          <p:cNvSpPr/>
          <p:nvPr/>
        </p:nvSpPr>
        <p:spPr>
          <a:xfrm flipH="1">
            <a:off x="8172400" y="5013176"/>
            <a:ext cx="776571" cy="504056"/>
          </a:xfrm>
          <a:prstGeom prst="wedgeRectCallout">
            <a:avLst>
              <a:gd name="adj1" fmla="val 72562"/>
              <a:gd name="adj2" fmla="val 126877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171992" y="1560028"/>
            <a:ext cx="1223600" cy="28479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600" dirty="0">
              <a:latin typeface="Century Gothic" panose="020B0502020202020204" pitchFamily="34" charset="0"/>
            </a:endParaRPr>
          </a:p>
        </p:txBody>
      </p:sp>
      <p:sp>
        <p:nvSpPr>
          <p:cNvPr id="23" name="8 Decágono"/>
          <p:cNvSpPr/>
          <p:nvPr/>
        </p:nvSpPr>
        <p:spPr>
          <a:xfrm>
            <a:off x="5159816" y="5778842"/>
            <a:ext cx="288032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400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  <p:bldP spid="11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8032" y="1772816"/>
            <a:ext cx="7772400" cy="1470025"/>
          </a:xfrm>
        </p:spPr>
        <p:txBody>
          <a:bodyPr>
            <a:normAutofit/>
          </a:bodyPr>
          <a:lstStyle/>
          <a:p>
            <a:r>
              <a:rPr lang="es-PE" sz="4000" dirty="0" smtClean="0">
                <a:latin typeface="Elephant" panose="02020904090505020303" pitchFamily="18" charset="0"/>
                <a:cs typeface="Aharoni" panose="02010803020104030203" pitchFamily="2" charset="-79"/>
              </a:rPr>
              <a:t>Organicemos</a:t>
            </a:r>
            <a:r>
              <a:rPr lang="en-US" sz="4000" dirty="0" smtClean="0">
                <a:latin typeface="Elephant" panose="02020904090505020303" pitchFamily="18" charset="0"/>
                <a:cs typeface="Aharoni" panose="02010803020104030203" pitchFamily="2" charset="-79"/>
              </a:rPr>
              <a:t> nuestro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 calendario</a:t>
            </a:r>
            <a:endParaRPr lang="es-PE" sz="4000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7128792" cy="2448272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tx1"/>
              </a:solidFill>
            </a:endParaRPr>
          </a:p>
          <a:p>
            <a:pPr algn="l"/>
            <a:r>
              <a:rPr lang="en-US" sz="2300" b="1" dirty="0" smtClean="0">
                <a:solidFill>
                  <a:schemeClr val="tx1"/>
                </a:solidFill>
              </a:rPr>
              <a:t>¿</a:t>
            </a:r>
            <a:r>
              <a:rPr lang="en-US" sz="2300" b="1" dirty="0">
                <a:solidFill>
                  <a:schemeClr val="tx1"/>
                </a:solidFill>
              </a:rPr>
              <a:t>C</a:t>
            </a:r>
            <a:r>
              <a:rPr lang="en-US" sz="2300" b="1" dirty="0" smtClean="0">
                <a:solidFill>
                  <a:schemeClr val="tx1"/>
                </a:solidFill>
              </a:rPr>
              <a:t>uáles </a:t>
            </a:r>
            <a:r>
              <a:rPr lang="es-PE" sz="2300" b="1" dirty="0" smtClean="0">
                <a:solidFill>
                  <a:schemeClr val="tx1"/>
                </a:solidFill>
              </a:rPr>
              <a:t>son las novedades?</a:t>
            </a:r>
          </a:p>
          <a:p>
            <a:pPr algn="l"/>
            <a:endParaRPr lang="es-PE" sz="1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P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Podrá visualizar las actividades de todos sus cursos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P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Sus alumnos estarán al tanto de las actividades del curso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P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Podrá incluir su agenda personal sin que sus alumnos </a:t>
            </a:r>
            <a:r>
              <a:rPr lang="es-P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</a:t>
            </a:r>
            <a:r>
              <a:rPr lang="es-P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visualicen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PE" sz="2400" dirty="0">
              <a:solidFill>
                <a:schemeClr val="tx1"/>
              </a:solidFill>
            </a:endParaRPr>
          </a:p>
        </p:txBody>
      </p:sp>
      <p:pic>
        <p:nvPicPr>
          <p:cNvPr id="6" name="Imagen 1" descr="logo_silab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8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2" r="2451" b="9672"/>
          <a:stretch/>
        </p:blipFill>
        <p:spPr bwMode="auto">
          <a:xfrm>
            <a:off x="126030" y="534265"/>
            <a:ext cx="8838458" cy="54150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Llamada rectangular"/>
          <p:cNvSpPr/>
          <p:nvPr/>
        </p:nvSpPr>
        <p:spPr>
          <a:xfrm>
            <a:off x="1763688" y="3861048"/>
            <a:ext cx="1944216" cy="1440160"/>
          </a:xfrm>
          <a:prstGeom prst="wedgeRectCallout">
            <a:avLst>
              <a:gd name="adj1" fmla="val 93376"/>
              <a:gd name="adj2" fmla="val 81239"/>
            </a:avLst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CuadroTexto"/>
          <p:cNvSpPr txBox="1"/>
          <p:nvPr/>
        </p:nvSpPr>
        <p:spPr>
          <a:xfrm>
            <a:off x="4572000" y="5787261"/>
            <a:ext cx="3893685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400" dirty="0" smtClean="0">
                <a:latin typeface="+mj-lt"/>
              </a:rPr>
              <a:t>Aquí puede seleccionar el </a:t>
            </a:r>
            <a:r>
              <a:rPr lang="es-PE" sz="1400" b="1" dirty="0" smtClean="0">
                <a:latin typeface="+mj-lt"/>
              </a:rPr>
              <a:t>calendario</a:t>
            </a:r>
            <a:r>
              <a:rPr lang="es-PE" sz="1400" dirty="0" smtClean="0">
                <a:latin typeface="+mj-lt"/>
              </a:rPr>
              <a:t> de sus </a:t>
            </a:r>
            <a:r>
              <a:rPr lang="es-PE" sz="1400" b="1" dirty="0" smtClean="0">
                <a:latin typeface="+mj-lt"/>
              </a:rPr>
              <a:t>cursos</a:t>
            </a:r>
            <a:r>
              <a:rPr lang="es-PE" sz="1400" dirty="0" smtClean="0">
                <a:latin typeface="+mj-lt"/>
              </a:rPr>
              <a:t>, de la </a:t>
            </a:r>
            <a:r>
              <a:rPr lang="es-PE" sz="1400" b="1" dirty="0" smtClean="0">
                <a:latin typeface="+mj-lt"/>
              </a:rPr>
              <a:t>institución</a:t>
            </a:r>
            <a:r>
              <a:rPr lang="es-PE" sz="1400" dirty="0" smtClean="0">
                <a:latin typeface="+mj-lt"/>
              </a:rPr>
              <a:t> o el </a:t>
            </a:r>
            <a:r>
              <a:rPr lang="es-PE" sz="1400" b="1" dirty="0" smtClean="0">
                <a:latin typeface="+mj-lt"/>
              </a:rPr>
              <a:t>personal </a:t>
            </a:r>
            <a:r>
              <a:rPr lang="es-PE" sz="1400" dirty="0" smtClean="0">
                <a:latin typeface="+mj-lt"/>
              </a:rPr>
              <a:t>para visualizar las actividades programadas</a:t>
            </a:r>
            <a:endParaRPr lang="es-PE" sz="1400" dirty="0">
              <a:latin typeface="+mj-lt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763688" y="4005064"/>
            <a:ext cx="1872208" cy="22531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Llamada rectangular redondeada"/>
          <p:cNvSpPr/>
          <p:nvPr/>
        </p:nvSpPr>
        <p:spPr>
          <a:xfrm>
            <a:off x="6084168" y="3068960"/>
            <a:ext cx="2381517" cy="864096"/>
          </a:xfrm>
          <a:prstGeom prst="wedgeRoundRectCallout">
            <a:avLst>
              <a:gd name="adj1" fmla="val -56691"/>
              <a:gd name="adj2" fmla="val 90215"/>
              <a:gd name="adj3" fmla="val 16667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600" dirty="0" smtClean="0"/>
              <a:t>Seleccione </a:t>
            </a:r>
            <a:r>
              <a:rPr lang="es-PE" sz="1600" b="1" dirty="0" smtClean="0"/>
              <a:t>un día </a:t>
            </a:r>
            <a:r>
              <a:rPr lang="es-PE" sz="1600" dirty="0" smtClean="0"/>
              <a:t>para crear un evento en la siguiente presentación</a:t>
            </a:r>
            <a:endParaRPr lang="es-PE" sz="1600" dirty="0"/>
          </a:p>
        </p:txBody>
      </p:sp>
      <p:sp>
        <p:nvSpPr>
          <p:cNvPr id="17" name="16 Decágono"/>
          <p:cNvSpPr/>
          <p:nvPr/>
        </p:nvSpPr>
        <p:spPr>
          <a:xfrm>
            <a:off x="4319464" y="5661248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s-PE" sz="1600" b="1" dirty="0"/>
          </a:p>
        </p:txBody>
      </p:sp>
      <p:sp>
        <p:nvSpPr>
          <p:cNvPr id="18" name="17 Decágono"/>
          <p:cNvSpPr/>
          <p:nvPr/>
        </p:nvSpPr>
        <p:spPr>
          <a:xfrm>
            <a:off x="5759625" y="2924944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  <a:endParaRPr lang="es-PE" sz="16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79512" y="2564904"/>
            <a:ext cx="864096" cy="20005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PE" sz="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7" grpId="0" animBg="1"/>
      <p:bldP spid="1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" r="1600" b="12954"/>
          <a:stretch/>
        </p:blipFill>
        <p:spPr bwMode="auto">
          <a:xfrm>
            <a:off x="174692" y="581408"/>
            <a:ext cx="8800124" cy="57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228184" y="1521320"/>
            <a:ext cx="2241723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1400" dirty="0" smtClean="0"/>
              <a:t>Ingrese el </a:t>
            </a:r>
            <a:r>
              <a:rPr lang="es-PE" sz="1400" b="1" dirty="0" smtClean="0"/>
              <a:t>nombre del evento</a:t>
            </a:r>
            <a:r>
              <a:rPr lang="es-PE" sz="1400" dirty="0" smtClean="0"/>
              <a:t> que desea agendar</a:t>
            </a:r>
            <a:endParaRPr lang="es-PE" sz="1400" b="1" dirty="0"/>
          </a:p>
        </p:txBody>
      </p:sp>
      <p:sp>
        <p:nvSpPr>
          <p:cNvPr id="8" name="7 Decágono"/>
          <p:cNvSpPr/>
          <p:nvPr/>
        </p:nvSpPr>
        <p:spPr>
          <a:xfrm>
            <a:off x="5975648" y="1377304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  <a:endParaRPr lang="es-PE" sz="16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3068960"/>
            <a:ext cx="2119350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400" dirty="0" smtClean="0"/>
              <a:t>Seleccione a </a:t>
            </a:r>
            <a:r>
              <a:rPr lang="es-PE" sz="1400" b="1" dirty="0" smtClean="0"/>
              <a:t>cuál</a:t>
            </a:r>
            <a:r>
              <a:rPr lang="es-PE" sz="1400" dirty="0" smtClean="0"/>
              <a:t> de sus </a:t>
            </a:r>
            <a:r>
              <a:rPr lang="es-PE" sz="1400" b="1" dirty="0" smtClean="0"/>
              <a:t>calendarios</a:t>
            </a:r>
            <a:r>
              <a:rPr lang="es-PE" sz="1400" dirty="0" smtClean="0"/>
              <a:t> desea ingresarlo: al personal o alguna sección</a:t>
            </a:r>
            <a:endParaRPr lang="es-PE" sz="1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948264" y="3762111"/>
            <a:ext cx="1656184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400" dirty="0" smtClean="0"/>
              <a:t>Digite la </a:t>
            </a:r>
            <a:r>
              <a:rPr lang="es-PE" sz="1400" b="1" dirty="0" smtClean="0"/>
              <a:t>descripción del evento </a:t>
            </a:r>
            <a:r>
              <a:rPr lang="es-PE" sz="1400" dirty="0" smtClean="0"/>
              <a:t>o actividad agendada </a:t>
            </a:r>
            <a:endParaRPr lang="es-PE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67544" y="753910"/>
            <a:ext cx="2986200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¿Cómo crear un evento?</a:t>
            </a:r>
            <a:endParaRPr lang="es-PE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Llamada rectangular"/>
          <p:cNvSpPr/>
          <p:nvPr/>
        </p:nvSpPr>
        <p:spPr>
          <a:xfrm flipH="1">
            <a:off x="2561294" y="2780928"/>
            <a:ext cx="4026929" cy="288032"/>
          </a:xfrm>
          <a:prstGeom prst="wedgeRectCallout">
            <a:avLst>
              <a:gd name="adj1" fmla="val -52294"/>
              <a:gd name="adj2" fmla="val -227624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dirty="0" smtClean="0"/>
              <a:t> </a:t>
            </a:r>
            <a:endParaRPr lang="es-PE" sz="2800" dirty="0"/>
          </a:p>
        </p:txBody>
      </p:sp>
      <p:sp>
        <p:nvSpPr>
          <p:cNvPr id="20" name="19 Llamada rectangular"/>
          <p:cNvSpPr/>
          <p:nvPr/>
        </p:nvSpPr>
        <p:spPr>
          <a:xfrm flipH="1">
            <a:off x="2561290" y="3141807"/>
            <a:ext cx="4026929" cy="215185"/>
          </a:xfrm>
          <a:prstGeom prst="wedgeRectCallout">
            <a:avLst>
              <a:gd name="adj1" fmla="val 55565"/>
              <a:gd name="adj2" fmla="val 16323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21" name="20 Llamada rectangular"/>
          <p:cNvSpPr/>
          <p:nvPr/>
        </p:nvSpPr>
        <p:spPr>
          <a:xfrm flipH="1">
            <a:off x="2585703" y="3978136"/>
            <a:ext cx="4026934" cy="602992"/>
          </a:xfrm>
          <a:prstGeom prst="wedgeRectCallout">
            <a:avLst>
              <a:gd name="adj1" fmla="val -58003"/>
              <a:gd name="adj2" fmla="val -3768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 </a:t>
            </a:r>
            <a:endParaRPr lang="es-PE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058060" y="5301208"/>
            <a:ext cx="1656184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1400" dirty="0" smtClean="0"/>
              <a:t>Una vez completa la información,</a:t>
            </a:r>
            <a:r>
              <a:rPr lang="es-PE" sz="1400" b="1" dirty="0" smtClean="0"/>
              <a:t> pulse en guardar. </a:t>
            </a:r>
            <a:endParaRPr lang="es-PE" sz="1400" b="1" dirty="0"/>
          </a:p>
        </p:txBody>
      </p:sp>
      <p:sp>
        <p:nvSpPr>
          <p:cNvPr id="3" name="2 Llamada rectangular"/>
          <p:cNvSpPr/>
          <p:nvPr/>
        </p:nvSpPr>
        <p:spPr>
          <a:xfrm>
            <a:off x="5997845" y="4581128"/>
            <a:ext cx="590380" cy="371872"/>
          </a:xfrm>
          <a:prstGeom prst="wedgeRectCallout">
            <a:avLst>
              <a:gd name="adj1" fmla="val 50823"/>
              <a:gd name="adj2" fmla="val 110020"/>
            </a:avLst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Decágono"/>
          <p:cNvSpPr/>
          <p:nvPr/>
        </p:nvSpPr>
        <p:spPr>
          <a:xfrm>
            <a:off x="6784986" y="3573016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  <a:endParaRPr lang="es-PE" sz="1600" b="1" dirty="0"/>
          </a:p>
        </p:txBody>
      </p:sp>
      <p:sp>
        <p:nvSpPr>
          <p:cNvPr id="22" name="21 Decágono"/>
          <p:cNvSpPr/>
          <p:nvPr/>
        </p:nvSpPr>
        <p:spPr>
          <a:xfrm>
            <a:off x="6839744" y="5157192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b="1" dirty="0" smtClean="0"/>
              <a:t>6</a:t>
            </a:r>
            <a:endParaRPr lang="es-PE" sz="1600" b="1" dirty="0"/>
          </a:p>
        </p:txBody>
      </p:sp>
      <p:sp>
        <p:nvSpPr>
          <p:cNvPr id="11" name="10 Decágono"/>
          <p:cNvSpPr/>
          <p:nvPr/>
        </p:nvSpPr>
        <p:spPr>
          <a:xfrm>
            <a:off x="179512" y="2852936"/>
            <a:ext cx="324544" cy="288032"/>
          </a:xfrm>
          <a:prstGeom prst="decag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17701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3" grpId="0" animBg="1"/>
      <p:bldP spid="12" grpId="0" animBg="1"/>
      <p:bldP spid="2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latin typeface="Elephant" panose="02020904090505020303" pitchFamily="18" charset="0"/>
                <a:cs typeface="Aharoni" panose="02010803020104030203" pitchFamily="2" charset="-79"/>
              </a:rPr>
              <a:t>¿Necesita </a:t>
            </a:r>
            <a:r>
              <a:rPr lang="es-PE" dirty="0" smtClean="0">
                <a:solidFill>
                  <a:schemeClr val="accent6">
                    <a:lumMod val="75000"/>
                  </a:schemeClr>
                </a:solidFill>
                <a:latin typeface="Elephant" panose="02020904090505020303" pitchFamily="18" charset="0"/>
                <a:cs typeface="Aharoni" panose="02010803020104030203" pitchFamily="2" charset="-79"/>
              </a:rPr>
              <a:t>enviar un mensaje </a:t>
            </a:r>
            <a:r>
              <a:rPr lang="es-PE" dirty="0" smtClean="0">
                <a:latin typeface="Elephant" panose="02020904090505020303" pitchFamily="18" charset="0"/>
                <a:cs typeface="Aharoni" panose="02010803020104030203" pitchFamily="2" charset="-79"/>
              </a:rPr>
              <a:t>a sus alumnos?</a:t>
            </a:r>
            <a:endParaRPr lang="es-PE" dirty="0">
              <a:latin typeface="Elephant" panose="02020904090505020303" pitchFamily="18" charset="0"/>
              <a:cs typeface="Aharoni" panose="02010803020104030203" pitchFamily="2" charset="-79"/>
            </a:endParaRPr>
          </a:p>
        </p:txBody>
      </p:sp>
      <p:sp>
        <p:nvSpPr>
          <p:cNvPr id="6" name="5 Subtítulo"/>
          <p:cNvSpPr txBox="1">
            <a:spLocks noGrp="1"/>
          </p:cNvSpPr>
          <p:nvPr>
            <p:ph type="subTitle" idx="1"/>
          </p:nvPr>
        </p:nvSpPr>
        <p:spPr>
          <a:xfrm>
            <a:off x="971600" y="4149080"/>
            <a:ext cx="7416824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tx1"/>
                </a:solidFill>
              </a:rPr>
              <a:t>¿Cuáles son las novedades?</a:t>
            </a:r>
          </a:p>
          <a:p>
            <a:pPr algn="just"/>
            <a:endParaRPr lang="en-US" sz="11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Ya no necesita ingresar a otra página para comunicarse con ellos</a:t>
            </a:r>
            <a:endParaRPr lang="es-PE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Envío y recepción de mensajes dentro de la misma plataforma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Cada mensaje será recibido en tiempo real a través del aplicativo móvil </a:t>
            </a:r>
            <a:r>
              <a:rPr lang="es-PE" sz="16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Blackboard</a:t>
            </a:r>
            <a:r>
              <a:rPr lang="es-PE" sz="16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PE" sz="1600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Learn</a:t>
            </a:r>
            <a:endParaRPr lang="es-PE" sz="1600" i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es-P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1" descr="logo_silab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istema de comunicación&amp;quot;&quot;/&gt;&lt;property id=&quot;20307&quot; value=&quot;274&quot;/&gt;&lt;/object&gt;&lt;object type=&quot;3&quot; unique_id=&quot;10004&quot;&gt;&lt;property id=&quot;20148&quot; value=&quot;5&quot;/&gt;&lt;property id=&quot;20300&quot; value=&quot;Slide 2 - &amp;quot;Generemos anuncios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Organicemos nuestro calendario&amp;quot;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 - &amp;quot;¿Necesita enviar un mensaje a sus alumnos?&amp;quot;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/object&gt;&lt;object type=&quot;8&quot; unique_id=&quot;1003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ULIMA</Template>
  <TotalTime>2199</TotalTime>
  <Words>429</Words>
  <Application>Microsoft Office PowerPoint</Application>
  <PresentationFormat>Presentación en pantalla (4:3)</PresentationFormat>
  <Paragraphs>86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Sistema de comunicación</vt:lpstr>
      <vt:lpstr>Generemos anuncios</vt:lpstr>
      <vt:lpstr>Presentación de PowerPoint</vt:lpstr>
      <vt:lpstr>Presentación de PowerPoint</vt:lpstr>
      <vt:lpstr>Presentación de PowerPoint</vt:lpstr>
      <vt:lpstr>Organicemos nuestro calendario</vt:lpstr>
      <vt:lpstr>Presentación de PowerPoint</vt:lpstr>
      <vt:lpstr>Presentación de PowerPoint</vt:lpstr>
      <vt:lpstr>¿Necesita enviar un mensaje a sus alumnos?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Menún principal</dc:title>
  <dc:creator>soporte</dc:creator>
  <cp:lastModifiedBy>Soria Cubas Miguel Sebastian</cp:lastModifiedBy>
  <cp:revision>87</cp:revision>
  <cp:lastPrinted>2016-06-23T18:49:02Z</cp:lastPrinted>
  <dcterms:created xsi:type="dcterms:W3CDTF">2016-05-31T13:46:29Z</dcterms:created>
  <dcterms:modified xsi:type="dcterms:W3CDTF">2016-07-21T00:05:36Z</dcterms:modified>
</cp:coreProperties>
</file>