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58" r:id="rId4"/>
    <p:sldId id="264" r:id="rId5"/>
    <p:sldId id="259" r:id="rId6"/>
    <p:sldId id="265" r:id="rId7"/>
    <p:sldId id="271" r:id="rId8"/>
    <p:sldId id="267" r:id="rId9"/>
    <p:sldId id="261" r:id="rId10"/>
    <p:sldId id="268" r:id="rId11"/>
    <p:sldId id="269" r:id="rId12"/>
    <p:sldId id="270" r:id="rId13"/>
    <p:sldId id="272" r:id="rId14"/>
    <p:sldId id="274" r:id="rId15"/>
    <p:sldId id="273" r:id="rId16"/>
  </p:sldIdLst>
  <p:sldSz cx="9144000" cy="6858000" type="screen4x3"/>
  <p:notesSz cx="6669088" cy="9928225"/>
  <p:custDataLst>
    <p:tags r:id="rId19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125" d="100"/>
          <a:sy n="12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34B10-37C7-4A4A-B4F6-805718819D08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93AA-377E-4912-9A1F-27BA9B0301F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50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2654-BDEB-44B4-9AE2-3621017B784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FA0D-CF83-4FDF-A7D4-724AB38DE9A8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084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FA0D-CF83-4FDF-A7D4-724AB38DE9A8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42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06F02-8567-42AA-8791-327C2D5A5F63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440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8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51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206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033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29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080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175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345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159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47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10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A67B-0D39-4953-BFD2-9C309A3176FF}" type="datetimeFigureOut">
              <a:rPr lang="es-PE" smtClean="0"/>
              <a:t>20/07/2016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F283-DCC7-406D-83B5-0055B2FB72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31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Bienvenidos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board</a:t>
            </a:r>
            <a:r>
              <a:rPr lang="en-US" dirty="0" smtClean="0"/>
              <a:t> ULima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838944"/>
          </a:xfrm>
        </p:spPr>
        <p:txBody>
          <a:bodyPr/>
          <a:lstStyle/>
          <a:p>
            <a:r>
              <a:rPr lang="es-PE" noProof="1" smtClean="0"/>
              <a:t>Primer módulo de aprendizaje</a:t>
            </a:r>
            <a:endParaRPr lang="es-PE" noProof="1"/>
          </a:p>
        </p:txBody>
      </p:sp>
      <p:pic>
        <p:nvPicPr>
          <p:cNvPr id="4" name="Imagen 1" descr="logo_silab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2330"/>
          <a:stretch/>
        </p:blipFill>
        <p:spPr bwMode="auto">
          <a:xfrm>
            <a:off x="203300" y="1605764"/>
            <a:ext cx="8674100" cy="371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2411760" y="32129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Título"/>
          <p:cNvSpPr txBox="1">
            <a:spLocks noGrp="1"/>
          </p:cNvSpPr>
          <p:nvPr>
            <p:ph type="title"/>
          </p:nvPr>
        </p:nvSpPr>
        <p:spPr>
          <a:xfrm>
            <a:off x="894420" y="188640"/>
            <a:ext cx="7355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Elephant" panose="02020904090505020303" pitchFamily="18" charset="0"/>
                <a:cs typeface="Aharoni" panose="02010803020104030203" pitchFamily="2" charset="-79"/>
              </a:rPr>
              <a:t>Presentación principal de la gestión de cursos</a:t>
            </a:r>
            <a:endParaRPr lang="es-PE" sz="3200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98130" y="3462106"/>
            <a:ext cx="5218286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Al iniciar el ciclo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2016-2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usted podrá visualizar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sus cursos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. Sin embargo, para comenzar a explorar la herramienta y practicar en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ella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ingrese al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CURSOCAPAXXXX. </a:t>
            </a:r>
            <a:endParaRPr lang="es-PE" sz="1600" b="1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4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/>
          <a:stretch/>
        </p:blipFill>
        <p:spPr bwMode="auto">
          <a:xfrm>
            <a:off x="107504" y="152950"/>
            <a:ext cx="8778240" cy="62601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3688" y="2686480"/>
            <a:ext cx="2952328" cy="40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10 Llamada rectangular"/>
          <p:cNvSpPr/>
          <p:nvPr/>
        </p:nvSpPr>
        <p:spPr>
          <a:xfrm>
            <a:off x="107504" y="4129335"/>
            <a:ext cx="1440160" cy="2283738"/>
          </a:xfrm>
          <a:prstGeom prst="wedgeRectCallout">
            <a:avLst>
              <a:gd name="adj1" fmla="val 81775"/>
              <a:gd name="adj2" fmla="val 2310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67558" y="5157192"/>
            <a:ext cx="2864482" cy="33855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6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anel administrador del curso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11760" y="3068960"/>
            <a:ext cx="496855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Esta es la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pantalla principal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en la cual el docente podrá gestionar los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materiales del curso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la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comunicación con sus alumnos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y las nuevas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herramientas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que se irán incorporando.</a:t>
            </a:r>
            <a:endParaRPr lang="es-P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2411760" y="2708920"/>
            <a:ext cx="281093" cy="26828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13 Estrella de 5 puntas"/>
          <p:cNvSpPr/>
          <p:nvPr/>
        </p:nvSpPr>
        <p:spPr>
          <a:xfrm>
            <a:off x="2843808" y="2708920"/>
            <a:ext cx="281093" cy="26828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1763688" y="1184379"/>
            <a:ext cx="6912768" cy="7324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1845024" y="1412776"/>
            <a:ext cx="2559754" cy="33855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Panel superior del curso</a:t>
            </a:r>
          </a:p>
        </p:txBody>
      </p:sp>
      <p:sp>
        <p:nvSpPr>
          <p:cNvPr id="9" name="8 Llamada rectangular"/>
          <p:cNvSpPr/>
          <p:nvPr/>
        </p:nvSpPr>
        <p:spPr>
          <a:xfrm>
            <a:off x="107504" y="1412776"/>
            <a:ext cx="1440160" cy="2546123"/>
          </a:xfrm>
          <a:prstGeom prst="wedgeRectCallout">
            <a:avLst>
              <a:gd name="adj1" fmla="val 66778"/>
              <a:gd name="adj2" fmla="val -38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30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3" grpId="0" animBg="1"/>
      <p:bldP spid="14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6844" r="81242" b="45444"/>
          <a:stretch/>
        </p:blipFill>
        <p:spPr bwMode="auto">
          <a:xfrm>
            <a:off x="268144" y="480323"/>
            <a:ext cx="2982044" cy="6124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5896" y="332656"/>
            <a:ext cx="4320480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600" dirty="0" smtClean="0">
                <a:solidFill>
                  <a:schemeClr val="tx1"/>
                </a:solidFill>
                <a:latin typeface="+mn-lt"/>
              </a:rPr>
              <a:t>Este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panel superior del curso</a:t>
            </a:r>
            <a:r>
              <a:rPr lang="es-PE" sz="1600" dirty="0" smtClean="0">
                <a:solidFill>
                  <a:schemeClr val="tx1"/>
                </a:solidFill>
                <a:latin typeface="+mn-lt"/>
              </a:rPr>
              <a:t> permite que el docente ingrese información en cada una de estas opciones y que los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alumnos</a:t>
            </a:r>
            <a:r>
              <a:rPr lang="es-PE" sz="1600" dirty="0" smtClean="0">
                <a:solidFill>
                  <a:schemeClr val="tx1"/>
                </a:solidFill>
                <a:latin typeface="+mn-lt"/>
              </a:rPr>
              <a:t> del curso la </a:t>
            </a:r>
            <a:r>
              <a:rPr lang="es-PE" sz="1600" dirty="0" smtClean="0">
                <a:solidFill>
                  <a:schemeClr val="tx1"/>
                </a:solidFill>
                <a:latin typeface="+mn-lt"/>
              </a:rPr>
              <a:t>puedan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visualizar</a:t>
            </a:r>
            <a:r>
              <a:rPr lang="es-PE" sz="1600" dirty="0" smtClean="0">
                <a:solidFill>
                  <a:schemeClr val="tx1"/>
                </a:solidFill>
                <a:latin typeface="+mn-lt"/>
              </a:rPr>
              <a:t> en todo momento</a:t>
            </a:r>
            <a:endParaRPr lang="es-P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97330" y="2021939"/>
            <a:ext cx="3326998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600" dirty="0" smtClean="0">
                <a:solidFill>
                  <a:schemeClr val="tx1"/>
                </a:solidFill>
                <a:latin typeface="+mj-lt"/>
              </a:rPr>
              <a:t>Este </a:t>
            </a:r>
            <a:r>
              <a:rPr lang="es-PE" sz="1600" b="1" dirty="0" smtClean="0">
                <a:solidFill>
                  <a:schemeClr val="tx1"/>
                </a:solidFill>
                <a:latin typeface="+mj-lt"/>
              </a:rPr>
              <a:t>panel administrador</a:t>
            </a:r>
            <a:r>
              <a:rPr lang="es-PE" sz="1600" dirty="0" smtClean="0">
                <a:solidFill>
                  <a:schemeClr val="tx1"/>
                </a:solidFill>
                <a:latin typeface="+mj-lt"/>
              </a:rPr>
              <a:t> es </a:t>
            </a:r>
            <a:r>
              <a:rPr lang="es-PE" sz="1600" b="1" dirty="0" smtClean="0">
                <a:solidFill>
                  <a:schemeClr val="tx1"/>
                </a:solidFill>
                <a:latin typeface="+mj-lt"/>
              </a:rPr>
              <a:t>solo de uso docente</a:t>
            </a:r>
            <a:r>
              <a:rPr lang="es-PE" sz="1600" dirty="0" smtClean="0">
                <a:solidFill>
                  <a:schemeClr val="tx1"/>
                </a:solidFill>
                <a:latin typeface="+mj-lt"/>
              </a:rPr>
              <a:t>, los alumnos no lo podrán visualizar en ningún momento</a:t>
            </a:r>
            <a:endParaRPr lang="es-PE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3307810" y="188640"/>
            <a:ext cx="400094" cy="360971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</a:rPr>
              <a:t>1</a:t>
            </a: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13" name="12 Llamada rectangular"/>
          <p:cNvSpPr/>
          <p:nvPr/>
        </p:nvSpPr>
        <p:spPr>
          <a:xfrm>
            <a:off x="5580113" y="2996952"/>
            <a:ext cx="3312368" cy="3744416"/>
          </a:xfrm>
          <a:prstGeom prst="wedgeRectCallout">
            <a:avLst>
              <a:gd name="adj1" fmla="val -63648"/>
              <a:gd name="adj2" fmla="val -53422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13 Decágono"/>
          <p:cNvSpPr/>
          <p:nvPr/>
        </p:nvSpPr>
        <p:spPr>
          <a:xfrm>
            <a:off x="3851920" y="2132856"/>
            <a:ext cx="400094" cy="360971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es-PE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 r="83854" b="35547"/>
          <a:stretch/>
        </p:blipFill>
        <p:spPr bwMode="auto">
          <a:xfrm>
            <a:off x="296220" y="2633725"/>
            <a:ext cx="2547588" cy="39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"/>
          <p:cNvSpPr/>
          <p:nvPr/>
        </p:nvSpPr>
        <p:spPr>
          <a:xfrm>
            <a:off x="251520" y="2132857"/>
            <a:ext cx="2592288" cy="4471798"/>
          </a:xfrm>
          <a:prstGeom prst="wedgeRectCallout">
            <a:avLst>
              <a:gd name="adj1" fmla="val 82874"/>
              <a:gd name="adj2" fmla="val -72466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7" r="83854" b="4147"/>
          <a:stretch/>
        </p:blipFill>
        <p:spPr bwMode="auto">
          <a:xfrm>
            <a:off x="5860829" y="3163912"/>
            <a:ext cx="2871159" cy="34671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r="1301" b="35913"/>
          <a:stretch/>
        </p:blipFill>
        <p:spPr bwMode="auto">
          <a:xfrm>
            <a:off x="899592" y="188640"/>
            <a:ext cx="7416824" cy="33008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04248" y="611396"/>
            <a:ext cx="249138" cy="36933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1716" b="47948"/>
          <a:stretch/>
        </p:blipFill>
        <p:spPr bwMode="auto">
          <a:xfrm>
            <a:off x="899592" y="3826179"/>
            <a:ext cx="7416824" cy="28431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9552" y="3697868"/>
            <a:ext cx="8136903" cy="52322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51395" y="1137385"/>
            <a:ext cx="3785101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Esta opción nos permite ser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alumnos temporales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para visualizar los contenidos del curso como si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fuésemos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otro estudiante de la sección.</a:t>
            </a:r>
            <a:endParaRPr lang="es-P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3" y="4478892"/>
            <a:ext cx="4032448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Cada vez que activemos la vista preliminar de alumno se mantendrá una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barra de color naranja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en la parte superior de la pantalla.</a:t>
            </a:r>
            <a:endParaRPr lang="es-P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11 Decágono"/>
          <p:cNvSpPr/>
          <p:nvPr/>
        </p:nvSpPr>
        <p:spPr>
          <a:xfrm>
            <a:off x="6516216" y="62068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3" name="12 Decágono"/>
          <p:cNvSpPr/>
          <p:nvPr/>
        </p:nvSpPr>
        <p:spPr>
          <a:xfrm>
            <a:off x="5107379" y="90872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14" name="13 Decágono"/>
          <p:cNvSpPr/>
          <p:nvPr/>
        </p:nvSpPr>
        <p:spPr>
          <a:xfrm>
            <a:off x="4355976" y="433487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PE" dirty="0"/>
          </a:p>
        </p:txBody>
      </p:sp>
      <p:pic>
        <p:nvPicPr>
          <p:cNvPr id="2050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 r="83854" b="26356"/>
          <a:stretch/>
        </p:blipFill>
        <p:spPr bwMode="auto">
          <a:xfrm>
            <a:off x="899592" y="1196752"/>
            <a:ext cx="1224136" cy="23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 r="83854" b="26356"/>
          <a:stretch/>
        </p:blipFill>
        <p:spPr bwMode="auto">
          <a:xfrm>
            <a:off x="899592" y="4647783"/>
            <a:ext cx="1224136" cy="20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1716" b="47948"/>
          <a:stretch/>
        </p:blipFill>
        <p:spPr bwMode="auto">
          <a:xfrm>
            <a:off x="395535" y="1196751"/>
            <a:ext cx="8380013" cy="45365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MSORIA\Downloads\Inic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 r="83854" b="26356"/>
          <a:stretch/>
        </p:blipFill>
        <p:spPr bwMode="auto">
          <a:xfrm>
            <a:off x="395536" y="2330483"/>
            <a:ext cx="1383109" cy="32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98890" y="1806774"/>
            <a:ext cx="3785101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600" dirty="0" smtClean="0">
                <a:solidFill>
                  <a:schemeClr val="tx1"/>
                </a:solidFill>
                <a:latin typeface="+mn-lt"/>
              </a:rPr>
              <a:t>Una vez que desea salir del modo de vista preliminar de alumno, haga clic en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</a:rPr>
              <a:t>Salir de vista preliminar.</a:t>
            </a:r>
            <a:endParaRPr lang="es-P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7740352" y="1487984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8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r="2016" b="24027"/>
          <a:stretch/>
        </p:blipFill>
        <p:spPr bwMode="auto">
          <a:xfrm>
            <a:off x="323528" y="548680"/>
            <a:ext cx="8457165" cy="48245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87824" y="3068960"/>
            <a:ext cx="2952328" cy="400110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3501008"/>
            <a:ext cx="2952328" cy="64633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4685074"/>
            <a:ext cx="864096" cy="400110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5589240"/>
            <a:ext cx="3816424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Elija esta opción si desea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eliminar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el usuario de vista preliminar y todos los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datos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que ingresó como tal.</a:t>
            </a:r>
            <a:endParaRPr lang="es-P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6016" y="5578984"/>
            <a:ext cx="4176464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Elija esta opción si desea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mantener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al alumno de vista preliminar y todos los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datos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que haya ingresado como tal.</a:t>
            </a:r>
            <a:endParaRPr lang="es-P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9 Decágono"/>
          <p:cNvSpPr/>
          <p:nvPr/>
        </p:nvSpPr>
        <p:spPr>
          <a:xfrm>
            <a:off x="103372" y="543496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1" name="10 Decágono"/>
          <p:cNvSpPr/>
          <p:nvPr/>
        </p:nvSpPr>
        <p:spPr>
          <a:xfrm>
            <a:off x="4572000" y="543496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s-PE" dirty="0"/>
          </a:p>
        </p:txBody>
      </p:sp>
      <p:sp>
        <p:nvSpPr>
          <p:cNvPr id="12" name="11 Decágono"/>
          <p:cNvSpPr/>
          <p:nvPr/>
        </p:nvSpPr>
        <p:spPr>
          <a:xfrm>
            <a:off x="2771800" y="306896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3" name="12 Decágono"/>
          <p:cNvSpPr/>
          <p:nvPr/>
        </p:nvSpPr>
        <p:spPr>
          <a:xfrm>
            <a:off x="2771800" y="378904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63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r="1185" b="4340"/>
          <a:stretch/>
        </p:blipFill>
        <p:spPr bwMode="auto">
          <a:xfrm>
            <a:off x="179512" y="260648"/>
            <a:ext cx="8856020" cy="6408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5003513" y="527932"/>
            <a:ext cx="792088" cy="1398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5725348" y="319605"/>
            <a:ext cx="432583" cy="1952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6228184" y="319605"/>
            <a:ext cx="27363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Al iniciar el </a:t>
            </a:r>
            <a:r>
              <a:rPr lang="es-MX" sz="1600" b="1" dirty="0" smtClean="0"/>
              <a:t>ciclo 2016 -2 </a:t>
            </a:r>
            <a:r>
              <a:rPr lang="es-MX" sz="1600" dirty="0" smtClean="0"/>
              <a:t>usted podrá acceder directamente desde este vínculo.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837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" y="1916832"/>
            <a:ext cx="7938033" cy="4525963"/>
          </a:xfrm>
          <a:ln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6389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¡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Iniciemos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con la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plataforma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!</a:t>
            </a:r>
            <a:endParaRPr lang="es-PE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sp>
        <p:nvSpPr>
          <p:cNvPr id="5" name="4 Decágono"/>
          <p:cNvSpPr/>
          <p:nvPr/>
        </p:nvSpPr>
        <p:spPr>
          <a:xfrm>
            <a:off x="3203848" y="3689534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491880" y="3797579"/>
            <a:ext cx="493029" cy="2351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3491880" y="3648983"/>
            <a:ext cx="499299" cy="922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81444" y="3602844"/>
            <a:ext cx="1980999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s-PE" sz="1600" dirty="0" smtClean="0">
                <a:latin typeface="Calibri" panose="020F0502020204030204" pitchFamily="34" charset="0"/>
              </a:rPr>
              <a:t>Escriba su </a:t>
            </a:r>
            <a:r>
              <a:rPr lang="es-PE" sz="1600" b="1" dirty="0">
                <a:latin typeface="Calibri" panose="020F0502020204030204" pitchFamily="34" charset="0"/>
              </a:rPr>
              <a:t>usuario</a:t>
            </a:r>
            <a:r>
              <a:rPr lang="es-PE" sz="1600" dirty="0">
                <a:latin typeface="Calibri" panose="020F0502020204030204" pitchFamily="34" charset="0"/>
              </a:rPr>
              <a:t> y </a:t>
            </a:r>
            <a:r>
              <a:rPr lang="es-PE" sz="1600" b="1" dirty="0" smtClean="0">
                <a:latin typeface="Calibri" panose="020F0502020204030204" pitchFamily="34" charset="0"/>
              </a:rPr>
              <a:t>contraseña </a:t>
            </a:r>
            <a:r>
              <a:rPr lang="es-PE" sz="1600" b="1" dirty="0">
                <a:latin typeface="Calibri" panose="020F0502020204030204" pitchFamily="34" charset="0"/>
              </a:rPr>
              <a:t>U</a:t>
            </a:r>
            <a:r>
              <a:rPr lang="es-PE" sz="1600" b="1" dirty="0" smtClean="0">
                <a:latin typeface="Calibri" panose="020F0502020204030204" pitchFamily="34" charset="0"/>
              </a:rPr>
              <a:t>lima</a:t>
            </a:r>
            <a:r>
              <a:rPr lang="es-PE" sz="1600" b="1" dirty="0" smtClean="0">
                <a:latin typeface="Calibri" panose="020F0502020204030204" pitchFamily="34" charset="0"/>
              </a:rPr>
              <a:t>.</a:t>
            </a:r>
            <a:endParaRPr lang="es-PE" sz="1600" b="1" dirty="0">
              <a:latin typeface="Calibri" panose="020F05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05273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Para practicar podremos  ingresar desde el enlace web: 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</a:rPr>
              <a:t>http://</a:t>
            </a:r>
            <a:r>
              <a:rPr lang="es-PE" b="1" dirty="0" smtClean="0">
                <a:solidFill>
                  <a:schemeClr val="accent6">
                    <a:lumMod val="75000"/>
                  </a:schemeClr>
                </a:solidFill>
              </a:rPr>
              <a:t>ulima.blackboard.com </a:t>
            </a:r>
            <a:endParaRPr lang="es-P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PE" dirty="0" smtClean="0"/>
              <a:t>De preferencia utilizar el navegador </a:t>
            </a:r>
            <a:r>
              <a:rPr lang="es-PE" b="1" dirty="0" smtClean="0"/>
              <a:t>Google Chrome</a:t>
            </a:r>
            <a:r>
              <a:rPr lang="es-P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2330"/>
          <a:stretch/>
        </p:blipFill>
        <p:spPr bwMode="auto">
          <a:xfrm>
            <a:off x="203300" y="1484784"/>
            <a:ext cx="8674100" cy="371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59707" y="3535071"/>
            <a:ext cx="3635820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dirty="0" smtClean="0">
                <a:latin typeface="Calibri" panose="020F0502020204030204" pitchFamily="34" charset="0"/>
              </a:rPr>
              <a:t>A través de estas opciones se realiza la toma de </a:t>
            </a:r>
            <a:r>
              <a:rPr lang="es-PE" b="1" dirty="0" smtClean="0">
                <a:latin typeface="Calibri" panose="020F0502020204030204" pitchFamily="34" charset="0"/>
              </a:rPr>
              <a:t>asistencia</a:t>
            </a:r>
            <a:r>
              <a:rPr lang="es-PE" dirty="0" smtClean="0">
                <a:latin typeface="Calibri" panose="020F0502020204030204" pitchFamily="34" charset="0"/>
              </a:rPr>
              <a:t>, registro de </a:t>
            </a:r>
            <a:r>
              <a:rPr lang="es-PE" b="1" dirty="0" smtClean="0">
                <a:latin typeface="Calibri" panose="020F0502020204030204" pitchFamily="34" charset="0"/>
              </a:rPr>
              <a:t>notas</a:t>
            </a:r>
            <a:r>
              <a:rPr lang="es-PE" dirty="0" smtClean="0">
                <a:latin typeface="Calibri" panose="020F0502020204030204" pitchFamily="34" charset="0"/>
              </a:rPr>
              <a:t> y elección de </a:t>
            </a:r>
            <a:r>
              <a:rPr lang="es-PE" b="1" dirty="0" smtClean="0">
                <a:latin typeface="Calibri" panose="020F0502020204030204" pitchFamily="34" charset="0"/>
              </a:rPr>
              <a:t>delegados</a:t>
            </a:r>
            <a:r>
              <a:rPr lang="es-PE" dirty="0" smtClean="0">
                <a:latin typeface="Calibri" panose="020F0502020204030204" pitchFamily="34" charset="0"/>
              </a:rPr>
              <a:t>, veamos un poco más…</a:t>
            </a:r>
            <a:endParaRPr lang="es-PE" b="1" dirty="0">
              <a:latin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27984" y="2233970"/>
            <a:ext cx="2952327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dirty="0" smtClean="0">
                <a:latin typeface="Calibri" panose="020F0502020204030204" pitchFamily="34" charset="0"/>
              </a:rPr>
              <a:t>En </a:t>
            </a:r>
            <a:r>
              <a:rPr lang="es-PE" b="1" i="1" dirty="0" smtClean="0">
                <a:latin typeface="Calibri" panose="020F0502020204030204" pitchFamily="34" charset="0"/>
              </a:rPr>
              <a:t>lista de cursos</a:t>
            </a:r>
            <a:r>
              <a:rPr lang="es-PE" i="1" dirty="0" smtClean="0">
                <a:latin typeface="Calibri" panose="020F0502020204030204" pitchFamily="34" charset="0"/>
              </a:rPr>
              <a:t> </a:t>
            </a:r>
            <a:r>
              <a:rPr lang="es-PE" dirty="0" smtClean="0">
                <a:latin typeface="Calibri" panose="020F0502020204030204" pitchFamily="34" charset="0"/>
              </a:rPr>
              <a:t>se encuentran todas las asignaturas a cargo del docente en color naranja</a:t>
            </a:r>
            <a:endParaRPr lang="es-PE" b="1" dirty="0">
              <a:latin typeface="Calibri" panose="020F050202020403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62957" y="2518480"/>
            <a:ext cx="1152128" cy="86235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3791471" y="241311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Decágono"/>
          <p:cNvSpPr/>
          <p:nvPr/>
        </p:nvSpPr>
        <p:spPr>
          <a:xfrm>
            <a:off x="4158939" y="194593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s-PE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95536" y="4556738"/>
            <a:ext cx="2448274" cy="50405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Ingrese a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sistencia</a:t>
            </a:r>
            <a:r>
              <a:rPr lang="en-US" sz="1600" dirty="0" smtClean="0">
                <a:solidFill>
                  <a:schemeClr val="tx1"/>
                </a:solidFill>
              </a:rPr>
              <a:t> para comenzar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5" name="14 Decágono"/>
          <p:cNvSpPr/>
          <p:nvPr/>
        </p:nvSpPr>
        <p:spPr>
          <a:xfrm>
            <a:off x="347316" y="3380835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839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160" y="346646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Elephant" panose="02020904090505020303" pitchFamily="18" charset="0"/>
                <a:cs typeface="Aharoni" panose="02010803020104030203" pitchFamily="2" charset="-79"/>
              </a:rPr>
              <a:t>Toma de asistencia</a:t>
            </a:r>
            <a:endParaRPr lang="es-PE" sz="3200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b="68531"/>
          <a:stretch/>
        </p:blipFill>
        <p:spPr bwMode="auto">
          <a:xfrm>
            <a:off x="130628" y="1196752"/>
            <a:ext cx="893211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60" y="2039252"/>
            <a:ext cx="3816424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400" dirty="0" smtClean="0">
                <a:latin typeface="Calibri" panose="020F0502020204030204" pitchFamily="34" charset="0"/>
              </a:rPr>
              <a:t>Dé clic sobre la sección a la que desea tomar asistencia.</a:t>
            </a:r>
            <a:endParaRPr lang="es-PE" sz="1400" b="1" dirty="0">
              <a:latin typeface="Calibri" panose="020F0502020204030204" pitchFamily="34" charset="0"/>
            </a:endParaRPr>
          </a:p>
        </p:txBody>
      </p:sp>
      <p:sp>
        <p:nvSpPr>
          <p:cNvPr id="5" name="4 Decágono"/>
          <p:cNvSpPr/>
          <p:nvPr/>
        </p:nvSpPr>
        <p:spPr>
          <a:xfrm>
            <a:off x="2195736" y="1916832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s-P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"/>
          <a:stretch/>
        </p:blipFill>
        <p:spPr bwMode="auto">
          <a:xfrm>
            <a:off x="1535463" y="3110769"/>
            <a:ext cx="7402563" cy="3551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6804470" y="1802530"/>
            <a:ext cx="2130440" cy="5166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Para seguir, primero cierre esta ventana</a:t>
            </a:r>
            <a:endParaRPr lang="es-PE" sz="1600" i="1" dirty="0">
              <a:solidFill>
                <a:schemeClr val="tx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8027444" y="2372851"/>
            <a:ext cx="305551" cy="6007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619672" y="4263479"/>
            <a:ext cx="158417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es-PE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6082" y="4447404"/>
            <a:ext cx="3163790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400" b="1" dirty="0" smtClean="0">
                <a:latin typeface="Calibri" panose="020F0502020204030204" pitchFamily="34" charset="0"/>
              </a:rPr>
              <a:t>Cree </a:t>
            </a:r>
            <a:r>
              <a:rPr lang="es-PE" sz="1400" dirty="0" smtClean="0">
                <a:latin typeface="Calibri" panose="020F0502020204030204" pitchFamily="34" charset="0"/>
              </a:rPr>
              <a:t>una nueva asistencia del día para tomar lista a los alumnos</a:t>
            </a:r>
            <a:endParaRPr lang="es-PE" sz="1400" dirty="0">
              <a:latin typeface="Calibri" panose="020F0502020204030204" pitchFamily="34" charset="0"/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107504" y="4221088"/>
            <a:ext cx="277265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92080" y="3633545"/>
            <a:ext cx="936104" cy="2616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1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1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2330"/>
          <a:stretch/>
        </p:blipFill>
        <p:spPr bwMode="auto">
          <a:xfrm>
            <a:off x="203300" y="1605764"/>
            <a:ext cx="8674100" cy="371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611560" y="2852936"/>
            <a:ext cx="576064" cy="25202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4149080"/>
            <a:ext cx="2016224" cy="50405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Ingrese a </a:t>
            </a:r>
            <a:r>
              <a:rPr lang="en-US" sz="1600" b="1" dirty="0" smtClean="0">
                <a:solidFill>
                  <a:schemeClr val="tx1"/>
                </a:solidFill>
              </a:rPr>
              <a:t>Notas</a:t>
            </a:r>
            <a:endParaRPr lang="es-P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4912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lephant" panose="02020904090505020303" pitchFamily="18" charset="0"/>
                <a:cs typeface="Aharoni" panose="02010803020104030203" pitchFamily="2" charset="-79"/>
              </a:rPr>
              <a:t>Registro de notas finales</a:t>
            </a:r>
            <a:endParaRPr lang="es-PE" sz="3200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981" b="35811"/>
          <a:stretch/>
        </p:blipFill>
        <p:spPr bwMode="auto">
          <a:xfrm>
            <a:off x="114767" y="2204864"/>
            <a:ext cx="8928992" cy="2557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2852936"/>
            <a:ext cx="6484326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400" dirty="0" smtClean="0">
                <a:latin typeface="Calibri" panose="020F0502020204030204" pitchFamily="34" charset="0"/>
              </a:rPr>
              <a:t>Si desea ingresar el consolidado de notas de los exámenes </a:t>
            </a:r>
            <a:r>
              <a:rPr lang="es-PE" sz="1400" b="1" dirty="0" smtClean="0">
                <a:latin typeface="Calibri" panose="020F0502020204030204" pitchFamily="34" charset="0"/>
              </a:rPr>
              <a:t>parciales</a:t>
            </a:r>
            <a:r>
              <a:rPr lang="es-PE" sz="1400" dirty="0" smtClean="0">
                <a:latin typeface="Calibri" panose="020F0502020204030204" pitchFamily="34" charset="0"/>
              </a:rPr>
              <a:t>, </a:t>
            </a:r>
            <a:r>
              <a:rPr lang="es-PE" sz="1400" b="1" dirty="0" smtClean="0">
                <a:latin typeface="Calibri" panose="020F0502020204030204" pitchFamily="34" charset="0"/>
              </a:rPr>
              <a:t>finales</a:t>
            </a:r>
            <a:r>
              <a:rPr lang="es-PE" sz="1400" dirty="0" smtClean="0">
                <a:latin typeface="Calibri" panose="020F0502020204030204" pitchFamily="34" charset="0"/>
              </a:rPr>
              <a:t> y </a:t>
            </a:r>
            <a:r>
              <a:rPr lang="es-PE" sz="1400" b="1" dirty="0">
                <a:latin typeface="Calibri" panose="020F0502020204030204" pitchFamily="34" charset="0"/>
              </a:rPr>
              <a:t>t</a:t>
            </a:r>
            <a:r>
              <a:rPr lang="es-PE" sz="1400" b="1" dirty="0" smtClean="0">
                <a:latin typeface="Calibri" panose="020F0502020204030204" pitchFamily="34" charset="0"/>
              </a:rPr>
              <a:t>area </a:t>
            </a:r>
            <a:r>
              <a:rPr lang="es-PE" sz="1400" b="1" dirty="0" smtClean="0">
                <a:latin typeface="Calibri" panose="020F0502020204030204" pitchFamily="34" charset="0"/>
              </a:rPr>
              <a:t>académica</a:t>
            </a:r>
            <a:r>
              <a:rPr lang="es-PE" sz="1400" dirty="0" smtClean="0">
                <a:latin typeface="Calibri" panose="020F0502020204030204" pitchFamily="34" charset="0"/>
              </a:rPr>
              <a:t>, podrá hacerlo en esta opción</a:t>
            </a:r>
            <a:endParaRPr lang="es-PE" sz="1400" dirty="0">
              <a:latin typeface="Calibri" panose="020F0502020204030204" pitchFamily="34" charset="0"/>
            </a:endParaRPr>
          </a:p>
        </p:txBody>
      </p:sp>
      <p:sp>
        <p:nvSpPr>
          <p:cNvPr id="5" name="4 Decágono"/>
          <p:cNvSpPr/>
          <p:nvPr/>
        </p:nvSpPr>
        <p:spPr>
          <a:xfrm>
            <a:off x="1979712" y="270892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s-PE" dirty="0"/>
          </a:p>
        </p:txBody>
      </p:sp>
      <p:sp>
        <p:nvSpPr>
          <p:cNvPr id="8" name="7 CuadroTexto"/>
          <p:cNvSpPr txBox="1"/>
          <p:nvPr/>
        </p:nvSpPr>
        <p:spPr>
          <a:xfrm>
            <a:off x="2267744" y="4450049"/>
            <a:ext cx="6484326" cy="3077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400" dirty="0" smtClean="0">
                <a:latin typeface="Calibri" panose="020F0502020204030204" pitchFamily="34" charset="0"/>
              </a:rPr>
              <a:t>Podrá visualizar el </a:t>
            </a:r>
            <a:r>
              <a:rPr lang="es-PE" sz="1400" i="1" dirty="0" smtClean="0">
                <a:latin typeface="Calibri" panose="020F0502020204030204" pitchFamily="34" charset="0"/>
              </a:rPr>
              <a:t>ranking</a:t>
            </a:r>
            <a:r>
              <a:rPr lang="es-PE" sz="1400" dirty="0" smtClean="0">
                <a:latin typeface="Calibri" panose="020F0502020204030204" pitchFamily="34" charset="0"/>
              </a:rPr>
              <a:t> de sus </a:t>
            </a:r>
            <a:r>
              <a:rPr lang="es-PE" sz="1400" dirty="0" smtClean="0">
                <a:latin typeface="Calibri" panose="020F0502020204030204" pitchFamily="34" charset="0"/>
              </a:rPr>
              <a:t>alumnos</a:t>
            </a:r>
            <a:r>
              <a:rPr lang="es-PE" sz="1400" b="1" dirty="0">
                <a:latin typeface="Calibri" panose="020F0502020204030204" pitchFamily="34" charset="0"/>
              </a:rPr>
              <a:t> </a:t>
            </a:r>
            <a:r>
              <a:rPr lang="es-PE" sz="1400" dirty="0" smtClean="0">
                <a:latin typeface="Calibri" panose="020F0502020204030204" pitchFamily="34" charset="0"/>
              </a:rPr>
              <a:t>en</a:t>
            </a:r>
            <a:r>
              <a:rPr lang="es-PE" sz="1400" b="1" dirty="0" smtClean="0">
                <a:latin typeface="Calibri" panose="020F0502020204030204" pitchFamily="34" charset="0"/>
              </a:rPr>
              <a:t> </a:t>
            </a:r>
            <a:r>
              <a:rPr lang="es-PE" sz="1400" b="1" dirty="0" smtClean="0">
                <a:latin typeface="Calibri" panose="020F0502020204030204" pitchFamily="34" charset="0"/>
              </a:rPr>
              <a:t>alumnos de la sección según </a:t>
            </a:r>
            <a:r>
              <a:rPr lang="es-PE" sz="1400" b="1" dirty="0" smtClean="0">
                <a:latin typeface="Calibri" panose="020F0502020204030204" pitchFamily="34" charset="0"/>
              </a:rPr>
              <a:t>ranking</a:t>
            </a:r>
            <a:endParaRPr lang="es-PE" sz="1400" b="1" dirty="0">
              <a:latin typeface="Calibri" panose="020F0502020204030204" pitchFamily="34" charset="0"/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1979712" y="3645024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79091" y="5115029"/>
            <a:ext cx="6484326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400" dirty="0" smtClean="0">
                <a:latin typeface="Calibri" panose="020F0502020204030204" pitchFamily="34" charset="0"/>
              </a:rPr>
              <a:t>Si desea </a:t>
            </a:r>
            <a:r>
              <a:rPr lang="es-PE" sz="1400" b="1" dirty="0" smtClean="0">
                <a:latin typeface="Calibri" panose="020F0502020204030204" pitchFamily="34" charset="0"/>
              </a:rPr>
              <a:t>visualizar las estadísticas de notas</a:t>
            </a:r>
            <a:r>
              <a:rPr lang="es-PE" sz="1400" dirty="0" smtClean="0">
                <a:latin typeface="Calibri" panose="020F0502020204030204" pitchFamily="34" charset="0"/>
              </a:rPr>
              <a:t>, puede hacerlo en cualquiera de estas cuatro </a:t>
            </a:r>
            <a:r>
              <a:rPr lang="es-PE" sz="1400" dirty="0" smtClean="0">
                <a:latin typeface="Calibri" panose="020F0502020204030204" pitchFamily="34" charset="0"/>
              </a:rPr>
              <a:t>opciones</a:t>
            </a:r>
            <a:endParaRPr lang="es-PE" sz="1400" b="1" dirty="0">
              <a:latin typeface="Calibri" panose="020F0502020204030204" pitchFamily="34" charset="0"/>
            </a:endParaRPr>
          </a:p>
        </p:txBody>
      </p:sp>
      <p:sp>
        <p:nvSpPr>
          <p:cNvPr id="11" name="10 Decágono"/>
          <p:cNvSpPr/>
          <p:nvPr/>
        </p:nvSpPr>
        <p:spPr>
          <a:xfrm>
            <a:off x="1975921" y="431590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s-PE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788024" y="1340768"/>
            <a:ext cx="2376264" cy="585386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Para seguir, primero cerremos esta ventana</a:t>
            </a:r>
            <a:endParaRPr lang="es-PE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7308304" y="1556792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16 Decágono"/>
          <p:cNvSpPr/>
          <p:nvPr/>
        </p:nvSpPr>
        <p:spPr>
          <a:xfrm>
            <a:off x="-45408" y="3157163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s-PE" dirty="0"/>
          </a:p>
        </p:txBody>
      </p:sp>
      <p:sp>
        <p:nvSpPr>
          <p:cNvPr id="18" name="17 Decágono"/>
          <p:cNvSpPr/>
          <p:nvPr/>
        </p:nvSpPr>
        <p:spPr>
          <a:xfrm>
            <a:off x="-45408" y="354511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s-PE" dirty="0"/>
          </a:p>
        </p:txBody>
      </p:sp>
      <p:sp>
        <p:nvSpPr>
          <p:cNvPr id="19" name="18 Decágono"/>
          <p:cNvSpPr/>
          <p:nvPr/>
        </p:nvSpPr>
        <p:spPr>
          <a:xfrm>
            <a:off x="-45408" y="394292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s-PE" dirty="0"/>
          </a:p>
        </p:txBody>
      </p:sp>
      <p:sp>
        <p:nvSpPr>
          <p:cNvPr id="20" name="19 Decágono"/>
          <p:cNvSpPr/>
          <p:nvPr/>
        </p:nvSpPr>
        <p:spPr>
          <a:xfrm>
            <a:off x="-37024" y="431590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PE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263953" y="3779167"/>
            <a:ext cx="6484326" cy="3077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400" dirty="0" smtClean="0">
                <a:latin typeface="Calibri" panose="020F0502020204030204" pitchFamily="34" charset="0"/>
              </a:rPr>
              <a:t>Podrá trabajar las calificaciones de la </a:t>
            </a:r>
            <a:r>
              <a:rPr lang="es-PE" sz="1400" b="1" dirty="0" smtClean="0">
                <a:latin typeface="Calibri" panose="020F0502020204030204" pitchFamily="34" charset="0"/>
              </a:rPr>
              <a:t>tarea </a:t>
            </a:r>
            <a:r>
              <a:rPr lang="es-PE" sz="1400" b="1" dirty="0" smtClean="0">
                <a:latin typeface="Calibri" panose="020F0502020204030204" pitchFamily="34" charset="0"/>
              </a:rPr>
              <a:t>académica</a:t>
            </a:r>
            <a:endParaRPr lang="es-PE" sz="1400" b="1" dirty="0">
              <a:latin typeface="Calibri" panose="020F0502020204030204" pitchFamily="34" charset="0"/>
            </a:endParaRPr>
          </a:p>
        </p:txBody>
      </p:sp>
      <p:sp>
        <p:nvSpPr>
          <p:cNvPr id="22" name="21 Decágono"/>
          <p:cNvSpPr/>
          <p:nvPr/>
        </p:nvSpPr>
        <p:spPr>
          <a:xfrm>
            <a:off x="1975921" y="5157192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86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2330"/>
          <a:stretch/>
        </p:blipFill>
        <p:spPr bwMode="auto">
          <a:xfrm>
            <a:off x="170112" y="1247973"/>
            <a:ext cx="8674100" cy="3712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611560" y="2708920"/>
            <a:ext cx="676250" cy="3405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3573016"/>
            <a:ext cx="2016224" cy="5853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Ingrese a </a:t>
            </a:r>
            <a:r>
              <a:rPr lang="en-US" sz="1600" b="1" dirty="0" smtClean="0">
                <a:solidFill>
                  <a:schemeClr val="tx1"/>
                </a:solidFill>
              </a:rPr>
              <a:t>Delegados</a:t>
            </a:r>
            <a:endParaRPr lang="es-P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Elephant" panose="02020904090505020303" pitchFamily="18" charset="0"/>
                <a:cs typeface="Aharoni" panose="02010803020104030203" pitchFamily="2" charset="-79"/>
              </a:rPr>
              <a:t>Selección de delegados</a:t>
            </a:r>
            <a:endParaRPr lang="es-PE" sz="3600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5536" y="1510042"/>
            <a:ext cx="8276103" cy="1622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9"/>
          <a:stretch/>
        </p:blipFill>
        <p:spPr bwMode="auto">
          <a:xfrm>
            <a:off x="2915816" y="3612570"/>
            <a:ext cx="6089649" cy="298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2276872"/>
            <a:ext cx="4464496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400" dirty="0" smtClean="0">
                <a:latin typeface="Calibri" panose="020F0502020204030204" pitchFamily="34" charset="0"/>
              </a:rPr>
              <a:t>Al ingresar encontramos, al lado izquierdo, las </a:t>
            </a:r>
            <a:r>
              <a:rPr lang="es-PE" sz="1400" b="1" dirty="0" smtClean="0">
                <a:latin typeface="Calibri" panose="020F0502020204030204" pitchFamily="34" charset="0"/>
              </a:rPr>
              <a:t>secciones</a:t>
            </a:r>
            <a:r>
              <a:rPr lang="es-PE" sz="1400" dirty="0" smtClean="0">
                <a:latin typeface="Calibri" panose="020F0502020204030204" pitchFamily="34" charset="0"/>
              </a:rPr>
              <a:t> a cargo y el </a:t>
            </a:r>
            <a:r>
              <a:rPr lang="es-PE" sz="1400" b="1" dirty="0" smtClean="0">
                <a:latin typeface="Calibri" panose="020F0502020204030204" pitchFamily="34" charset="0"/>
              </a:rPr>
              <a:t>listado de alumnos </a:t>
            </a:r>
            <a:r>
              <a:rPr lang="es-PE" sz="1400" dirty="0" smtClean="0">
                <a:latin typeface="Calibri" panose="020F0502020204030204" pitchFamily="34" charset="0"/>
              </a:rPr>
              <a:t>en cada </a:t>
            </a:r>
            <a:r>
              <a:rPr lang="es-PE" sz="1400" dirty="0" smtClean="0">
                <a:latin typeface="Calibri" panose="020F0502020204030204" pitchFamily="34" charset="0"/>
              </a:rPr>
              <a:t>una </a:t>
            </a:r>
            <a:r>
              <a:rPr lang="es-PE" sz="1400" dirty="0" smtClean="0">
                <a:latin typeface="Calibri" panose="020F0502020204030204" pitchFamily="34" charset="0"/>
              </a:rPr>
              <a:t>de </a:t>
            </a:r>
            <a:r>
              <a:rPr lang="es-PE" sz="1400" dirty="0" smtClean="0">
                <a:latin typeface="Calibri" panose="020F0502020204030204" pitchFamily="34" charset="0"/>
              </a:rPr>
              <a:t>ellas</a:t>
            </a:r>
            <a:r>
              <a:rPr lang="es-PE" sz="1400" dirty="0" smtClean="0">
                <a:latin typeface="Calibri" panose="020F0502020204030204" pitchFamily="34" charset="0"/>
              </a:rPr>
              <a:t>.</a:t>
            </a:r>
            <a:endParaRPr lang="es-PE" sz="1400" dirty="0">
              <a:latin typeface="Calibri" panose="020F0502020204030204" pitchFamily="34" charset="0"/>
            </a:endParaRPr>
          </a:p>
        </p:txBody>
      </p:sp>
      <p:sp>
        <p:nvSpPr>
          <p:cNvPr id="6" name="5 Decágono"/>
          <p:cNvSpPr/>
          <p:nvPr/>
        </p:nvSpPr>
        <p:spPr>
          <a:xfrm>
            <a:off x="2483768" y="213285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9" name="8 CuadroTexto"/>
          <p:cNvSpPr txBox="1"/>
          <p:nvPr/>
        </p:nvSpPr>
        <p:spPr>
          <a:xfrm>
            <a:off x="574777" y="2780928"/>
            <a:ext cx="972887" cy="246221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s-PE" sz="1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87824" y="4797152"/>
            <a:ext cx="158956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endParaRPr lang="es-PE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5157192"/>
            <a:ext cx="377919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s-PE" sz="1400" dirty="0" smtClean="0">
                <a:latin typeface="Calibri" panose="020F0502020204030204" pitchFamily="34" charset="0"/>
              </a:rPr>
              <a:t>Para </a:t>
            </a:r>
            <a:r>
              <a:rPr lang="es-PE" sz="1400" b="1" dirty="0" smtClean="0">
                <a:latin typeface="Calibri" panose="020F0502020204030204" pitchFamily="34" charset="0"/>
              </a:rPr>
              <a:t>acceder a la elección </a:t>
            </a:r>
            <a:r>
              <a:rPr lang="es-PE" sz="1400" dirty="0" smtClean="0">
                <a:latin typeface="Calibri" panose="020F0502020204030204" pitchFamily="34" charset="0"/>
              </a:rPr>
              <a:t>de delegados, solo marque en el casillero que corresponde a los alumnos </a:t>
            </a:r>
            <a:r>
              <a:rPr lang="es-PE" sz="1400" dirty="0" smtClean="0">
                <a:latin typeface="Calibri" panose="020F0502020204030204" pitchFamily="34" charset="0"/>
              </a:rPr>
              <a:t>elegidos.</a:t>
            </a:r>
            <a:endParaRPr lang="es-PE" sz="1400" b="1" dirty="0">
              <a:latin typeface="Calibri" panose="020F0502020204030204" pitchFamily="34" charset="0"/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827584" y="501317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</a:t>
            </a:r>
            <a:endParaRPr lang="es-PE" dirty="0"/>
          </a:p>
        </p:txBody>
      </p:sp>
      <p:sp>
        <p:nvSpPr>
          <p:cNvPr id="11" name="10 Decágono"/>
          <p:cNvSpPr/>
          <p:nvPr/>
        </p:nvSpPr>
        <p:spPr>
          <a:xfrm>
            <a:off x="8604448" y="4437112"/>
            <a:ext cx="288032" cy="288032"/>
          </a:xfrm>
          <a:prstGeom prst="decagon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435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  <p:bldP spid="7" grpId="0" animBg="1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envenidos a Blackboard ULima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3 - &amp;quot;¡Iniciemos con la plataforma!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4&quot;/&gt;&lt;/object&gt;&lt;object type=&quot;3&quot; unique_id=&quot;10007&quot;&gt;&lt;property id=&quot;20148&quot; value=&quot;5&quot;/&gt;&lt;property id=&quot;20300&quot; value=&quot;Slide 5 - &amp;quot;Toma de asistencia&amp;quot;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 - &amp;quot;Registro de notas finales&amp;quot;&quot;/&gt;&lt;property id=&quot;20307&quot; value=&quot;271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 - &amp;quot;Selección de delegados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Presentación principal de la gestión de cursos&amp;quot;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516</Words>
  <Application>Microsoft Office PowerPoint</Application>
  <PresentationFormat>Presentación en pantalla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Bienvenidos a Blackboard ULima</vt:lpstr>
      <vt:lpstr>Presentación de PowerPoint</vt:lpstr>
      <vt:lpstr>¡Iniciemos con la plataforma!</vt:lpstr>
      <vt:lpstr>Presentación de PowerPoint</vt:lpstr>
      <vt:lpstr>Toma de asistencia</vt:lpstr>
      <vt:lpstr>Presentación de PowerPoint</vt:lpstr>
      <vt:lpstr>Registro de notas finales</vt:lpstr>
      <vt:lpstr>Presentación de PowerPoint</vt:lpstr>
      <vt:lpstr>Selección de delegados</vt:lpstr>
      <vt:lpstr>Presentación principal de la gestión de cursos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 a Blackboard ULima</dc:title>
  <dc:creator>soporte</dc:creator>
  <cp:lastModifiedBy>Soria Cubas Miguel Sebastian</cp:lastModifiedBy>
  <cp:revision>85</cp:revision>
  <cp:lastPrinted>2016-06-23T16:22:02Z</cp:lastPrinted>
  <dcterms:created xsi:type="dcterms:W3CDTF">2016-05-31T13:14:12Z</dcterms:created>
  <dcterms:modified xsi:type="dcterms:W3CDTF">2016-07-21T00:05:22Z</dcterms:modified>
</cp:coreProperties>
</file>